
<file path=[Content_Types].xml><?xml version="1.0" encoding="utf-8"?>
<Types xmlns="http://schemas.openxmlformats.org/package/2006/content-types">
  <Default Extension="png" ContentType="image/png"/>
  <Default Extension="wmf" ContentType="image/x-w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8" r:id="rId6"/>
    <p:sldId id="357" r:id="rId7"/>
    <p:sldId id="361" r:id="rId8"/>
    <p:sldId id="362" r:id="rId9"/>
    <p:sldId id="363" r:id="rId10"/>
    <p:sldId id="366" r:id="rId11"/>
    <p:sldId id="365"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8" r:id="rId32"/>
    <p:sldId id="386" r:id="rId33"/>
    <p:sldId id="387" r:id="rId34"/>
    <p:sldId id="390" r:id="rId35"/>
    <p:sldId id="391" r:id="rId36"/>
    <p:sldId id="3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7" autoAdjust="0"/>
    <p:restoredTop sz="94629" autoAdjust="0"/>
  </p:normalViewPr>
  <p:slideViewPr>
    <p:cSldViewPr>
      <p:cViewPr varScale="1">
        <p:scale>
          <a:sx n="69" d="100"/>
          <a:sy n="69" d="100"/>
        </p:scale>
        <p:origin x="13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C99DD-007C-48D6-A034-3925DC3E118C}" type="datetimeFigureOut">
              <a:rPr lang="en-US" smtClean="0"/>
              <a:pPr/>
              <a:t>3/18/2021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31678-58E9-4C0F-AF5F-4EF7B9D1E6A5}" type="slidenum">
              <a:rPr lang="en-US" smtClean="0"/>
              <a:pPr/>
              <a:t>‹#›</a:t>
            </a:fld>
            <a:endParaRPr lang="en-US"/>
          </a:p>
        </p:txBody>
      </p:sp>
    </p:spTree>
    <p:extLst>
      <p:ext uri="{BB962C8B-B14F-4D97-AF65-F5344CB8AC3E}">
        <p14:creationId xmlns:p14="http://schemas.microsoft.com/office/powerpoint/2010/main" val="315551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2525" y="692150"/>
            <a:ext cx="4552950" cy="34163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5-10% do not qualify for any surgery</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fld id="{DB276E53-40C7-4384-A173-C417C23EF8B7}" type="slidenum">
              <a:rPr lang="en-US" altLang="en-US" sz="1000" b="0" smtClean="0">
                <a:latin typeface="Arial" pitchFamily="34" charset="0"/>
              </a:rPr>
              <a:pPr/>
              <a:t>16</a:t>
            </a:fld>
            <a:endParaRPr lang="en-US" altLang="en-US" sz="1000" b="0" smtClean="0">
              <a:latin typeface="Arial" pitchFamily="34" charset="0"/>
            </a:endParaRPr>
          </a:p>
        </p:txBody>
      </p:sp>
    </p:spTree>
    <p:extLst>
      <p:ext uri="{BB962C8B-B14F-4D97-AF65-F5344CB8AC3E}">
        <p14:creationId xmlns:p14="http://schemas.microsoft.com/office/powerpoint/2010/main" val="105079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2525" y="692150"/>
            <a:ext cx="4552950" cy="34163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Outlaw josey wales—post-op squinting?</a:t>
            </a:r>
          </a:p>
          <a:p>
            <a:endParaRPr lang="en-US" altLang="en-US" smtClean="0">
              <a:latin typeface="Arial" pitchFamily="34" charset="0"/>
              <a:ea typeface="ＭＳ Ｐゴシック"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fld id="{E84D9E74-6148-49C3-B0EC-BA61B0EE60E9}" type="slidenum">
              <a:rPr lang="en-US" altLang="en-US" sz="1000" b="0" smtClean="0">
                <a:latin typeface="Arial" pitchFamily="34" charset="0"/>
              </a:rPr>
              <a:pPr/>
              <a:t>22</a:t>
            </a:fld>
            <a:endParaRPr lang="en-US" altLang="en-US" sz="1000" b="0" smtClean="0">
              <a:latin typeface="Arial" pitchFamily="34" charset="0"/>
            </a:endParaRPr>
          </a:p>
        </p:txBody>
      </p:sp>
    </p:spTree>
    <p:extLst>
      <p:ext uri="{BB962C8B-B14F-4D97-AF65-F5344CB8AC3E}">
        <p14:creationId xmlns:p14="http://schemas.microsoft.com/office/powerpoint/2010/main" val="186043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4A898-94BD-48A4-8705-DDB551180B43}"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898-94BD-48A4-8705-DDB551180B43}"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898-94BD-48A4-8705-DDB551180B43}"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898-94BD-48A4-8705-DDB551180B43}"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4A898-94BD-48A4-8705-DDB551180B43}"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4A898-94BD-48A4-8705-DDB551180B43}"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4A898-94BD-48A4-8705-DDB551180B43}" type="datetimeFigureOut">
              <a:rPr lang="en-US" smtClean="0"/>
              <a:pPr/>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4A898-94BD-48A4-8705-DDB551180B43}" type="datetimeFigureOut">
              <a:rPr lang="en-US" smtClean="0"/>
              <a:pPr/>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4A898-94BD-48A4-8705-DDB551180B43}" type="datetimeFigureOut">
              <a:rPr lang="en-US" smtClean="0"/>
              <a:pPr/>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4A898-94BD-48A4-8705-DDB551180B43}"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4A898-94BD-48A4-8705-DDB551180B43}"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0264-FDBC-4174-93DA-1AC6A0FF2F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4A898-94BD-48A4-8705-DDB551180B43}" type="datetimeFigureOut">
              <a:rPr lang="en-US" smtClean="0"/>
              <a:pPr/>
              <a:t>3/18/2021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20264-FDBC-4174-93DA-1AC6A0FF2F88}" type="slidenum">
              <a:rPr lang="en-US" smtClean="0"/>
              <a:pPr/>
              <a:t>‹#›</a:t>
            </a:fld>
            <a:endParaRPr lang="en-US"/>
          </a:p>
        </p:txBody>
      </p:sp>
      <p:sp>
        <p:nvSpPr>
          <p:cNvPr id="9" name="Rectangle 7"/>
          <p:cNvSpPr txBox="1">
            <a:spLocks noChangeArrowheads="1"/>
          </p:cNvSpPr>
          <p:nvPr userDrawn="1"/>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DF749-2614-4FA0-8EA9-9DD64462A02B}"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hospsym2"/>
          <p:cNvPicPr>
            <a:picLocks noChangeAspect="1" noChangeArrowheads="1"/>
          </p:cNvPicPr>
          <p:nvPr userDrawn="1"/>
        </p:nvPicPr>
        <p:blipFill>
          <a:blip r:embed="rId13" cstate="print"/>
          <a:srcRect/>
          <a:stretch>
            <a:fillRect/>
          </a:stretch>
        </p:blipFill>
        <p:spPr bwMode="auto">
          <a:xfrm>
            <a:off x="76200" y="76200"/>
            <a:ext cx="762000" cy="762000"/>
          </a:xfrm>
          <a:prstGeom prst="rect">
            <a:avLst/>
          </a:prstGeom>
          <a:noFill/>
          <a:ln w="9525">
            <a:noFill/>
            <a:miter lim="800000"/>
            <a:headEnd/>
            <a:tailEnd/>
          </a:ln>
        </p:spPr>
      </p:pic>
      <p:sp>
        <p:nvSpPr>
          <p:cNvPr id="11" name="Line 10"/>
          <p:cNvSpPr>
            <a:spLocks noChangeShapeType="1"/>
          </p:cNvSpPr>
          <p:nvPr userDrawn="1"/>
        </p:nvSpPr>
        <p:spPr bwMode="auto">
          <a:xfrm flipV="1">
            <a:off x="228600" y="6705600"/>
            <a:ext cx="5638800" cy="0"/>
          </a:xfrm>
          <a:prstGeom prst="line">
            <a:avLst/>
          </a:prstGeom>
          <a:noFill/>
          <a:ln w="50800">
            <a:solidFill>
              <a:srgbClr val="993366"/>
            </a:solidFill>
            <a:round/>
            <a:headEnd/>
            <a:tailEnd/>
          </a:ln>
          <a:effectLst/>
        </p:spPr>
        <p:txBody>
          <a:bodyPr/>
          <a:lstStyle/>
          <a:p>
            <a:pPr>
              <a:defRPr/>
            </a:pPr>
            <a:endParaRPr lang="en-US" dirty="0"/>
          </a:p>
        </p:txBody>
      </p:sp>
      <p:sp>
        <p:nvSpPr>
          <p:cNvPr id="12" name="Text Box 11"/>
          <p:cNvSpPr txBox="1">
            <a:spLocks noChangeArrowheads="1"/>
          </p:cNvSpPr>
          <p:nvPr userDrawn="1"/>
        </p:nvSpPr>
        <p:spPr bwMode="auto">
          <a:xfrm>
            <a:off x="6172200" y="6248400"/>
            <a:ext cx="25908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13" name="Text Box 12"/>
          <p:cNvSpPr txBox="1">
            <a:spLocks noChangeArrowheads="1"/>
          </p:cNvSpPr>
          <p:nvPr userDrawn="1"/>
        </p:nvSpPr>
        <p:spPr bwMode="auto">
          <a:xfrm>
            <a:off x="5867400" y="6477000"/>
            <a:ext cx="3429000" cy="366713"/>
          </a:xfrm>
          <a:prstGeom prst="rect">
            <a:avLst/>
          </a:prstGeom>
          <a:noFill/>
          <a:ln w="9525">
            <a:noFill/>
            <a:miter lim="800000"/>
            <a:headEnd/>
            <a:tailEnd/>
          </a:ln>
          <a:effectLst/>
        </p:spPr>
        <p:txBody>
          <a:bodyPr>
            <a:spAutoFit/>
          </a:bodyPr>
          <a:lstStyle/>
          <a:p>
            <a:pPr>
              <a:spcBef>
                <a:spcPct val="50000"/>
              </a:spcBef>
              <a:defRPr/>
            </a:pPr>
            <a:r>
              <a:rPr lang="en-US" b="1" i="1" dirty="0">
                <a:solidFill>
                  <a:srgbClr val="990033"/>
                </a:solidFill>
                <a:latin typeface="Times New Roman" pitchFamily="18" charset="0"/>
              </a:rPr>
              <a:t>Committed To Those We Serve</a:t>
            </a:r>
          </a:p>
        </p:txBody>
      </p:sp>
      <p:sp>
        <p:nvSpPr>
          <p:cNvPr id="14" name="Text Box 13"/>
          <p:cNvSpPr txBox="1">
            <a:spLocks noChangeArrowheads="1"/>
          </p:cNvSpPr>
          <p:nvPr userDrawn="1"/>
        </p:nvSpPr>
        <p:spPr bwMode="auto">
          <a:xfrm>
            <a:off x="762000" y="76200"/>
            <a:ext cx="3657600" cy="274638"/>
          </a:xfrm>
          <a:prstGeom prst="rect">
            <a:avLst/>
          </a:prstGeom>
          <a:noFill/>
          <a:ln w="9525">
            <a:noFill/>
            <a:miter lim="800000"/>
            <a:headEnd/>
            <a:tailEnd/>
          </a:ln>
          <a:effectLst/>
        </p:spPr>
        <p:txBody>
          <a:bodyPr>
            <a:spAutoFit/>
          </a:bodyPr>
          <a:lstStyle/>
          <a:p>
            <a:pPr>
              <a:spcBef>
                <a:spcPct val="50000"/>
              </a:spcBef>
              <a:defRPr/>
            </a:pPr>
            <a:r>
              <a:rPr lang="en-US" sz="1200" b="1" i="1" dirty="0">
                <a:solidFill>
                  <a:srgbClr val="990033"/>
                </a:solidFill>
                <a:latin typeface="Times New Roman" pitchFamily="18" charset="0"/>
              </a:rPr>
              <a:t>Womack Army Medical Center</a:t>
            </a:r>
          </a:p>
        </p:txBody>
      </p:sp>
      <p:pic>
        <p:nvPicPr>
          <p:cNvPr id="15" name="Picture 24"/>
          <p:cNvPicPr>
            <a:picLocks noChangeArrowheads="1"/>
          </p:cNvPicPr>
          <p:nvPr userDrawn="1"/>
        </p:nvPicPr>
        <p:blipFill>
          <a:blip r:embed="rId14" cstate="print"/>
          <a:srcRect/>
          <a:stretch>
            <a:fillRect/>
          </a:stretch>
        </p:blipFill>
        <p:spPr bwMode="auto">
          <a:xfrm>
            <a:off x="8382000" y="76200"/>
            <a:ext cx="6858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3.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971800"/>
          </a:xfrm>
        </p:spPr>
        <p:style>
          <a:lnRef idx="2">
            <a:schemeClr val="dk1"/>
          </a:lnRef>
          <a:fillRef idx="1">
            <a:schemeClr val="lt1"/>
          </a:fillRef>
          <a:effectRef idx="0">
            <a:schemeClr val="dk1"/>
          </a:effectRef>
          <a:fontRef idx="minor">
            <a:schemeClr val="dk1"/>
          </a:fontRef>
        </p:style>
        <p:txBody>
          <a:bodyPr/>
          <a:lstStyle/>
          <a:p>
            <a:pPr>
              <a:defRPr/>
            </a:pPr>
            <a:r>
              <a:rPr lang="en-US" sz="5400" dirty="0">
                <a:solidFill>
                  <a:schemeClr val="tx1"/>
                </a:solidFill>
                <a:latin typeface="+mj-lt"/>
              </a:rPr>
              <a:t>Warfighter Refractive Eye Surgery </a:t>
            </a:r>
            <a:r>
              <a:rPr lang="en-US" sz="5400" dirty="0" smtClean="0">
                <a:solidFill>
                  <a:schemeClr val="tx1"/>
                </a:solidFill>
                <a:latin typeface="+mj-lt"/>
              </a:rPr>
              <a:t>Program</a:t>
            </a:r>
            <a:br>
              <a:rPr lang="en-US" sz="5400" dirty="0" smtClean="0">
                <a:solidFill>
                  <a:schemeClr val="tx1"/>
                </a:solidFill>
                <a:latin typeface="+mj-lt"/>
              </a:rPr>
            </a:br>
            <a:r>
              <a:rPr lang="en-US" sz="5400" dirty="0" smtClean="0">
                <a:solidFill>
                  <a:schemeClr val="tx1"/>
                </a:solidFill>
                <a:latin typeface="+mj-lt"/>
              </a:rPr>
              <a:t>Pre-Operative Brief</a:t>
            </a:r>
            <a:endParaRPr lang="en-US" sz="5400" dirty="0">
              <a:solidFill>
                <a:schemeClr val="tx1"/>
              </a:solidFill>
              <a:latin typeface="+mj-lt"/>
            </a:endParaRPr>
          </a:p>
        </p:txBody>
      </p:sp>
      <p:pic>
        <p:nvPicPr>
          <p:cNvPr id="3"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9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latin typeface="Goudy Old Style" panose="02020502050305020303" pitchFamily="18" charset="0"/>
                <a:ea typeface="ＭＳ Ｐゴシック" pitchFamily="34" charset="-128"/>
              </a:rPr>
              <a:t>PRK End Result</a:t>
            </a:r>
          </a:p>
        </p:txBody>
      </p:sp>
      <p:sp>
        <p:nvSpPr>
          <p:cNvPr id="5" name="Arc 5"/>
          <p:cNvSpPr>
            <a:spLocks/>
          </p:cNvSpPr>
          <p:nvPr/>
        </p:nvSpPr>
        <p:spPr bwMode="auto">
          <a:xfrm flipV="1">
            <a:off x="1363568" y="2668587"/>
            <a:ext cx="4260850" cy="1752600"/>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6"/>
          <p:cNvSpPr>
            <a:spLocks/>
          </p:cNvSpPr>
          <p:nvPr/>
        </p:nvSpPr>
        <p:spPr bwMode="auto">
          <a:xfrm flipV="1">
            <a:off x="1809655" y="2914650"/>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7"/>
          <p:cNvSpPr>
            <a:spLocks/>
          </p:cNvSpPr>
          <p:nvPr/>
        </p:nvSpPr>
        <p:spPr bwMode="auto">
          <a:xfrm>
            <a:off x="5314855" y="3676650"/>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Arc 8"/>
          <p:cNvSpPr>
            <a:spLocks/>
          </p:cNvSpPr>
          <p:nvPr/>
        </p:nvSpPr>
        <p:spPr bwMode="auto">
          <a:xfrm flipH="1" flipV="1">
            <a:off x="335947" y="3773487"/>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9"/>
          <p:cNvSpPr>
            <a:spLocks/>
          </p:cNvSpPr>
          <p:nvPr/>
        </p:nvSpPr>
        <p:spPr bwMode="auto">
          <a:xfrm>
            <a:off x="819055" y="3817937"/>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Freeform 10"/>
          <p:cNvSpPr>
            <a:spLocks/>
          </p:cNvSpPr>
          <p:nvPr/>
        </p:nvSpPr>
        <p:spPr bwMode="auto">
          <a:xfrm>
            <a:off x="3900393" y="3798887"/>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4"/>
          <p:cNvSpPr>
            <a:spLocks/>
          </p:cNvSpPr>
          <p:nvPr/>
        </p:nvSpPr>
        <p:spPr bwMode="auto">
          <a:xfrm flipH="1" flipV="1">
            <a:off x="285655" y="3582987"/>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5"/>
          <p:cNvSpPr>
            <a:spLocks/>
          </p:cNvSpPr>
          <p:nvPr/>
        </p:nvSpPr>
        <p:spPr bwMode="auto">
          <a:xfrm>
            <a:off x="5467255" y="3600450"/>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Arc 13"/>
          <p:cNvSpPr>
            <a:spLocks/>
          </p:cNvSpPr>
          <p:nvPr/>
        </p:nvSpPr>
        <p:spPr bwMode="auto">
          <a:xfrm flipV="1">
            <a:off x="1276255" y="2516187"/>
            <a:ext cx="4449763" cy="1752600"/>
          </a:xfrm>
          <a:custGeom>
            <a:avLst/>
            <a:gdLst>
              <a:gd name="G0" fmla="+- 19723 0 0"/>
              <a:gd name="G1" fmla="+- 0 0 0"/>
              <a:gd name="G2" fmla="+- 21600 0 0"/>
              <a:gd name="T0" fmla="*/ 39595 w 39595"/>
              <a:gd name="T1" fmla="*/ 8466 h 21600"/>
              <a:gd name="T2" fmla="*/ 0 w 39595"/>
              <a:gd name="T3" fmla="*/ 8806 h 21600"/>
              <a:gd name="T4" fmla="*/ 19723 w 39595"/>
              <a:gd name="T5" fmla="*/ 0 h 21600"/>
            </a:gdLst>
            <a:ahLst/>
            <a:cxnLst>
              <a:cxn ang="0">
                <a:pos x="T0" y="T1"/>
              </a:cxn>
              <a:cxn ang="0">
                <a:pos x="T2" y="T3"/>
              </a:cxn>
              <a:cxn ang="0">
                <a:pos x="T4" y="T5"/>
              </a:cxn>
            </a:cxnLst>
            <a:rect l="0" t="0" r="r" b="b"/>
            <a:pathLst>
              <a:path w="39595" h="21600" fill="none" extrusionOk="0">
                <a:moveTo>
                  <a:pt x="39594" y="8465"/>
                </a:moveTo>
                <a:cubicBezTo>
                  <a:pt x="36201" y="16430"/>
                  <a:pt x="28380" y="21599"/>
                  <a:pt x="19723" y="21600"/>
                </a:cubicBezTo>
                <a:cubicBezTo>
                  <a:pt x="11200" y="21600"/>
                  <a:pt x="3474" y="16588"/>
                  <a:pt x="-1" y="8806"/>
                </a:cubicBezTo>
              </a:path>
              <a:path w="39595" h="21600" stroke="0" extrusionOk="0">
                <a:moveTo>
                  <a:pt x="39594" y="8465"/>
                </a:moveTo>
                <a:cubicBezTo>
                  <a:pt x="36201" y="16430"/>
                  <a:pt x="28380" y="21599"/>
                  <a:pt x="19723" y="21600"/>
                </a:cubicBezTo>
                <a:cubicBezTo>
                  <a:pt x="11200" y="21600"/>
                  <a:pt x="3474" y="16588"/>
                  <a:pt x="-1" y="8806"/>
                </a:cubicBezTo>
                <a:lnTo>
                  <a:pt x="1972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Text Box 16"/>
          <p:cNvSpPr txBox="1">
            <a:spLocks noChangeArrowheads="1"/>
          </p:cNvSpPr>
          <p:nvPr/>
        </p:nvSpPr>
        <p:spPr bwMode="auto">
          <a:xfrm>
            <a:off x="228600" y="5003292"/>
            <a:ext cx="8382000" cy="830263"/>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000000"/>
                </a:solidFill>
                <a:latin typeface="Goudy Old Style" panose="02020502050305020303" pitchFamily="18" charset="0"/>
              </a:rPr>
              <a:t>One week later, the bandage contact lens is removed.  Cornea is flatter and thinner, but otherwise looks as if you never had surgery.</a:t>
            </a:r>
          </a:p>
        </p:txBody>
      </p:sp>
      <p:sp>
        <p:nvSpPr>
          <p:cNvPr id="15" name="Oval 11"/>
          <p:cNvSpPr>
            <a:spLocks noChangeArrowheads="1"/>
          </p:cNvSpPr>
          <p:nvPr/>
        </p:nvSpPr>
        <p:spPr bwMode="auto">
          <a:xfrm>
            <a:off x="6324600" y="2057400"/>
            <a:ext cx="2209800" cy="2057400"/>
          </a:xfrm>
          <a:prstGeom prst="ellipse">
            <a:avLst/>
          </a:pr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pic>
        <p:nvPicPr>
          <p:cNvPr id="2"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9455" y="5972747"/>
            <a:ext cx="609600" cy="609600"/>
          </a:xfrm>
          <a:prstGeom prst="rect">
            <a:avLst/>
          </a:prstGeom>
        </p:spPr>
      </p:pic>
    </p:spTree>
    <p:extLst>
      <p:ext uri="{BB962C8B-B14F-4D97-AF65-F5344CB8AC3E}">
        <p14:creationId xmlns:p14="http://schemas.microsoft.com/office/powerpoint/2010/main" val="1144262868"/>
      </p:ext>
    </p:extLst>
  </p:cSld>
  <p:clrMapOvr>
    <a:masterClrMapping/>
  </p:clrMapOvr>
  <mc:AlternateContent xmlns:mc="http://schemas.openxmlformats.org/markup-compatibility/2006" xmlns:p14="http://schemas.microsoft.com/office/powerpoint/2010/main">
    <mc:Choice Requires="p14">
      <p:transition spd="slow" p14:dur="1500" advTm="12000">
        <p:random/>
      </p:transition>
    </mc:Choice>
    <mc:Fallback xmlns="">
      <p:transition spd="slow"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33400"/>
            <a:ext cx="8229600" cy="1143000"/>
          </a:xfrm>
        </p:spPr>
        <p:txBody>
          <a:bodyPr/>
          <a:lstStyle/>
          <a:p>
            <a:r>
              <a:rPr lang="en-US" altLang="en-US" dirty="0" smtClean="0">
                <a:latin typeface="Goudy Old Style" panose="02020502050305020303" pitchFamily="18" charset="0"/>
                <a:ea typeface="ＭＳ Ｐゴシック" pitchFamily="34" charset="-128"/>
              </a:rPr>
              <a:t>LASIK</a:t>
            </a:r>
          </a:p>
        </p:txBody>
      </p:sp>
      <p:sp>
        <p:nvSpPr>
          <p:cNvPr id="4" name="Arc 5"/>
          <p:cNvSpPr>
            <a:spLocks/>
          </p:cNvSpPr>
          <p:nvPr/>
        </p:nvSpPr>
        <p:spPr bwMode="auto">
          <a:xfrm flipV="1">
            <a:off x="1535113" y="2762250"/>
            <a:ext cx="4260850" cy="2436813"/>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5" name="Arc 6"/>
          <p:cNvSpPr>
            <a:spLocks/>
          </p:cNvSpPr>
          <p:nvPr/>
        </p:nvSpPr>
        <p:spPr bwMode="auto">
          <a:xfrm flipV="1">
            <a:off x="1981200" y="34464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7"/>
          <p:cNvSpPr>
            <a:spLocks/>
          </p:cNvSpPr>
          <p:nvPr/>
        </p:nvSpPr>
        <p:spPr bwMode="auto">
          <a:xfrm>
            <a:off x="5557838" y="42084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8"/>
          <p:cNvSpPr>
            <a:spLocks/>
          </p:cNvSpPr>
          <p:nvPr/>
        </p:nvSpPr>
        <p:spPr bwMode="auto">
          <a:xfrm flipH="1" flipV="1">
            <a:off x="533400" y="42084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Freeform 9"/>
          <p:cNvSpPr>
            <a:spLocks/>
          </p:cNvSpPr>
          <p:nvPr/>
        </p:nvSpPr>
        <p:spPr bwMode="auto">
          <a:xfrm>
            <a:off x="990600" y="43497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10"/>
          <p:cNvSpPr>
            <a:spLocks/>
          </p:cNvSpPr>
          <p:nvPr/>
        </p:nvSpPr>
        <p:spPr bwMode="auto">
          <a:xfrm>
            <a:off x="4071938" y="43307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Arc 12"/>
          <p:cNvSpPr>
            <a:spLocks/>
          </p:cNvSpPr>
          <p:nvPr/>
        </p:nvSpPr>
        <p:spPr bwMode="auto">
          <a:xfrm flipV="1">
            <a:off x="1436688" y="2590800"/>
            <a:ext cx="4449762" cy="2436813"/>
          </a:xfrm>
          <a:custGeom>
            <a:avLst/>
            <a:gdLst>
              <a:gd name="G0" fmla="+- 19723 0 0"/>
              <a:gd name="G1" fmla="+- 0 0 0"/>
              <a:gd name="G2" fmla="+- 21600 0 0"/>
              <a:gd name="T0" fmla="*/ 39595 w 39595"/>
              <a:gd name="T1" fmla="*/ 8466 h 21600"/>
              <a:gd name="T2" fmla="*/ 0 w 39595"/>
              <a:gd name="T3" fmla="*/ 8806 h 21600"/>
              <a:gd name="T4" fmla="*/ 19723 w 39595"/>
              <a:gd name="T5" fmla="*/ 0 h 21600"/>
            </a:gdLst>
            <a:ahLst/>
            <a:cxnLst>
              <a:cxn ang="0">
                <a:pos x="T0" y="T1"/>
              </a:cxn>
              <a:cxn ang="0">
                <a:pos x="T2" y="T3"/>
              </a:cxn>
              <a:cxn ang="0">
                <a:pos x="T4" y="T5"/>
              </a:cxn>
            </a:cxnLst>
            <a:rect l="0" t="0" r="r" b="b"/>
            <a:pathLst>
              <a:path w="39595" h="21600" fill="none" extrusionOk="0">
                <a:moveTo>
                  <a:pt x="39594" y="8465"/>
                </a:moveTo>
                <a:cubicBezTo>
                  <a:pt x="36201" y="16430"/>
                  <a:pt x="28380" y="21599"/>
                  <a:pt x="19723" y="21600"/>
                </a:cubicBezTo>
                <a:cubicBezTo>
                  <a:pt x="11200" y="21600"/>
                  <a:pt x="3474" y="16588"/>
                  <a:pt x="-1" y="8806"/>
                </a:cubicBezTo>
              </a:path>
              <a:path w="39595" h="21600" stroke="0" extrusionOk="0">
                <a:moveTo>
                  <a:pt x="39594" y="8465"/>
                </a:moveTo>
                <a:cubicBezTo>
                  <a:pt x="36201" y="16430"/>
                  <a:pt x="28380" y="21599"/>
                  <a:pt x="19723" y="21600"/>
                </a:cubicBezTo>
                <a:cubicBezTo>
                  <a:pt x="11200" y="21600"/>
                  <a:pt x="3474" y="16588"/>
                  <a:pt x="-1" y="8806"/>
                </a:cubicBezTo>
                <a:lnTo>
                  <a:pt x="1972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3"/>
          <p:cNvSpPr>
            <a:spLocks/>
          </p:cNvSpPr>
          <p:nvPr/>
        </p:nvSpPr>
        <p:spPr bwMode="auto">
          <a:xfrm flipH="1" flipV="1">
            <a:off x="457200" y="40386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4"/>
          <p:cNvSpPr>
            <a:spLocks/>
          </p:cNvSpPr>
          <p:nvPr/>
        </p:nvSpPr>
        <p:spPr bwMode="auto">
          <a:xfrm>
            <a:off x="5638800" y="40560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Oval 15"/>
          <p:cNvSpPr>
            <a:spLocks noChangeArrowheads="1"/>
          </p:cNvSpPr>
          <p:nvPr/>
        </p:nvSpPr>
        <p:spPr bwMode="auto">
          <a:xfrm>
            <a:off x="6932613" y="3048000"/>
            <a:ext cx="1676400" cy="1447800"/>
          </a:xfrm>
          <a:prstGeom prst="ellipse">
            <a:avLst/>
          </a:pr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Text Box 16"/>
          <p:cNvSpPr txBox="1">
            <a:spLocks noChangeArrowheads="1"/>
          </p:cNvSpPr>
          <p:nvPr/>
        </p:nvSpPr>
        <p:spPr bwMode="auto">
          <a:xfrm>
            <a:off x="228600" y="5638800"/>
            <a:ext cx="8382000" cy="830263"/>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000000"/>
                </a:solidFill>
                <a:latin typeface="Goudy Old Style" panose="02020502050305020303" pitchFamily="18" charset="0"/>
              </a:rPr>
              <a:t>Starts with the same anatomy as PRK, but in LASIK the surgeon just </a:t>
            </a:r>
            <a:r>
              <a:rPr lang="en-US" sz="2400" b="0" u="sng" dirty="0" smtClean="0">
                <a:solidFill>
                  <a:srgbClr val="000000"/>
                </a:solidFill>
                <a:latin typeface="Goudy Old Style" panose="02020502050305020303" pitchFamily="18" charset="0"/>
              </a:rPr>
              <a:t>moves</a:t>
            </a:r>
            <a:r>
              <a:rPr lang="en-US" sz="2400" b="0" dirty="0" smtClean="0">
                <a:solidFill>
                  <a:srgbClr val="000000"/>
                </a:solidFill>
                <a:latin typeface="Goudy Old Style" panose="02020502050305020303" pitchFamily="18" charset="0"/>
              </a:rPr>
              <a:t> the epithelium rather than </a:t>
            </a:r>
            <a:r>
              <a:rPr lang="en-US" sz="2400" b="0" u="sng" dirty="0" smtClean="0">
                <a:solidFill>
                  <a:srgbClr val="000000"/>
                </a:solidFill>
                <a:latin typeface="Goudy Old Style" panose="02020502050305020303" pitchFamily="18" charset="0"/>
              </a:rPr>
              <a:t>removes</a:t>
            </a:r>
            <a:r>
              <a:rPr lang="en-US" sz="2400" b="0" dirty="0" smtClean="0">
                <a:solidFill>
                  <a:srgbClr val="000000"/>
                </a:solidFill>
                <a:latin typeface="Goudy Old Style" panose="02020502050305020303" pitchFamily="18" charset="0"/>
              </a:rPr>
              <a:t> it.</a:t>
            </a:r>
          </a:p>
        </p:txBody>
      </p:sp>
      <p:pic>
        <p:nvPicPr>
          <p:cNvPr id="2"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37263"/>
            <a:ext cx="609600" cy="609600"/>
          </a:xfrm>
          <a:prstGeom prst="rect">
            <a:avLst/>
          </a:prstGeom>
        </p:spPr>
      </p:pic>
    </p:spTree>
    <p:extLst>
      <p:ext uri="{BB962C8B-B14F-4D97-AF65-F5344CB8AC3E}">
        <p14:creationId xmlns:p14="http://schemas.microsoft.com/office/powerpoint/2010/main" val="3516234367"/>
      </p:ext>
    </p:extLst>
  </p:cSld>
  <p:clrMapOvr>
    <a:masterClrMapping/>
  </p:clrMapOvr>
  <mc:AlternateContent xmlns:mc="http://schemas.openxmlformats.org/markup-compatibility/2006" xmlns:p14="http://schemas.microsoft.com/office/powerpoint/2010/main">
    <mc:Choice Requires="p14">
      <p:transition spd="slow" p14:dur="1500" advTm="11000">
        <p:random/>
      </p:transition>
    </mc:Choice>
    <mc:Fallback xmlns="">
      <p:transition spd="slow" advTm="1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Goudy Old Style" panose="02020502050305020303" pitchFamily="18" charset="0"/>
                <a:ea typeface="ＭＳ Ｐゴシック" pitchFamily="34" charset="-128"/>
              </a:rPr>
              <a:t>LASIK Flap Creation</a:t>
            </a:r>
          </a:p>
        </p:txBody>
      </p:sp>
      <p:sp>
        <p:nvSpPr>
          <p:cNvPr id="30723" name="Content Placeholder 2"/>
          <p:cNvSpPr>
            <a:spLocks noGrp="1"/>
          </p:cNvSpPr>
          <p:nvPr>
            <p:ph idx="1"/>
          </p:nvPr>
        </p:nvSpPr>
        <p:spPr>
          <a:xfrm>
            <a:off x="839788" y="1277937"/>
            <a:ext cx="7313612" cy="4056063"/>
          </a:xfrm>
        </p:spPr>
        <p:txBody>
          <a:bodyPr/>
          <a:lstStyle/>
          <a:p>
            <a:pPr marL="0" indent="0">
              <a:buFontTx/>
              <a:buNone/>
            </a:pPr>
            <a:r>
              <a:rPr lang="en-US" altLang="en-US" dirty="0" smtClean="0">
                <a:latin typeface="Goudy Old Style" panose="02020502050305020303" pitchFamily="18" charset="0"/>
                <a:ea typeface="ＭＳ Ｐゴシック" pitchFamily="34" charset="-128"/>
              </a:rPr>
              <a:t>The epithelium, or skin, is too fragile to move by itself without tearing, so a flap is created from </a:t>
            </a:r>
            <a:r>
              <a:rPr lang="en-US" altLang="en-US" dirty="0" err="1" smtClean="0">
                <a:latin typeface="Goudy Old Style" panose="02020502050305020303" pitchFamily="18" charset="0"/>
                <a:ea typeface="ＭＳ Ｐゴシック" pitchFamily="34" charset="-128"/>
              </a:rPr>
              <a:t>stroma</a:t>
            </a:r>
            <a:r>
              <a:rPr lang="en-US" altLang="en-US" dirty="0" smtClean="0">
                <a:latin typeface="Goudy Old Style" panose="02020502050305020303" pitchFamily="18" charset="0"/>
                <a:ea typeface="ＭＳ Ｐゴシック" pitchFamily="34" charset="-128"/>
              </a:rPr>
              <a:t> and skin</a:t>
            </a:r>
          </a:p>
        </p:txBody>
      </p:sp>
      <p:sp>
        <p:nvSpPr>
          <p:cNvPr id="4" name="Arc 5"/>
          <p:cNvSpPr>
            <a:spLocks/>
          </p:cNvSpPr>
          <p:nvPr/>
        </p:nvSpPr>
        <p:spPr bwMode="auto">
          <a:xfrm flipV="1">
            <a:off x="1535113" y="2990850"/>
            <a:ext cx="4260850" cy="2436813"/>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5" name="Arc 6"/>
          <p:cNvSpPr>
            <a:spLocks/>
          </p:cNvSpPr>
          <p:nvPr/>
        </p:nvSpPr>
        <p:spPr bwMode="auto">
          <a:xfrm flipV="1">
            <a:off x="1981200" y="36750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7"/>
          <p:cNvSpPr>
            <a:spLocks/>
          </p:cNvSpPr>
          <p:nvPr/>
        </p:nvSpPr>
        <p:spPr bwMode="auto">
          <a:xfrm>
            <a:off x="5557838" y="44370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8"/>
          <p:cNvSpPr>
            <a:spLocks/>
          </p:cNvSpPr>
          <p:nvPr/>
        </p:nvSpPr>
        <p:spPr bwMode="auto">
          <a:xfrm flipH="1" flipV="1">
            <a:off x="533400" y="44370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Freeform 9"/>
          <p:cNvSpPr>
            <a:spLocks/>
          </p:cNvSpPr>
          <p:nvPr/>
        </p:nvSpPr>
        <p:spPr bwMode="auto">
          <a:xfrm>
            <a:off x="990600" y="45783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10"/>
          <p:cNvSpPr>
            <a:spLocks/>
          </p:cNvSpPr>
          <p:nvPr/>
        </p:nvSpPr>
        <p:spPr bwMode="auto">
          <a:xfrm>
            <a:off x="4071938" y="45593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Arc 12"/>
          <p:cNvSpPr>
            <a:spLocks/>
          </p:cNvSpPr>
          <p:nvPr/>
        </p:nvSpPr>
        <p:spPr bwMode="auto">
          <a:xfrm flipV="1">
            <a:off x="1436688" y="2819400"/>
            <a:ext cx="4449762" cy="2436813"/>
          </a:xfrm>
          <a:custGeom>
            <a:avLst/>
            <a:gdLst>
              <a:gd name="G0" fmla="+- 19723 0 0"/>
              <a:gd name="G1" fmla="+- 0 0 0"/>
              <a:gd name="G2" fmla="+- 21600 0 0"/>
              <a:gd name="T0" fmla="*/ 39595 w 39595"/>
              <a:gd name="T1" fmla="*/ 8466 h 21600"/>
              <a:gd name="T2" fmla="*/ 0 w 39595"/>
              <a:gd name="T3" fmla="*/ 8806 h 21600"/>
              <a:gd name="T4" fmla="*/ 19723 w 39595"/>
              <a:gd name="T5" fmla="*/ 0 h 21600"/>
            </a:gdLst>
            <a:ahLst/>
            <a:cxnLst>
              <a:cxn ang="0">
                <a:pos x="T0" y="T1"/>
              </a:cxn>
              <a:cxn ang="0">
                <a:pos x="T2" y="T3"/>
              </a:cxn>
              <a:cxn ang="0">
                <a:pos x="T4" y="T5"/>
              </a:cxn>
            </a:cxnLst>
            <a:rect l="0" t="0" r="r" b="b"/>
            <a:pathLst>
              <a:path w="39595" h="21600" fill="none" extrusionOk="0">
                <a:moveTo>
                  <a:pt x="39594" y="8465"/>
                </a:moveTo>
                <a:cubicBezTo>
                  <a:pt x="36201" y="16430"/>
                  <a:pt x="28380" y="21599"/>
                  <a:pt x="19723" y="21600"/>
                </a:cubicBezTo>
                <a:cubicBezTo>
                  <a:pt x="11200" y="21600"/>
                  <a:pt x="3474" y="16588"/>
                  <a:pt x="-1" y="8806"/>
                </a:cubicBezTo>
              </a:path>
              <a:path w="39595" h="21600" stroke="0" extrusionOk="0">
                <a:moveTo>
                  <a:pt x="39594" y="8465"/>
                </a:moveTo>
                <a:cubicBezTo>
                  <a:pt x="36201" y="16430"/>
                  <a:pt x="28380" y="21599"/>
                  <a:pt x="19723" y="21600"/>
                </a:cubicBezTo>
                <a:cubicBezTo>
                  <a:pt x="11200" y="21600"/>
                  <a:pt x="3474" y="16588"/>
                  <a:pt x="-1" y="8806"/>
                </a:cubicBezTo>
                <a:lnTo>
                  <a:pt x="1972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3"/>
          <p:cNvSpPr>
            <a:spLocks/>
          </p:cNvSpPr>
          <p:nvPr/>
        </p:nvSpPr>
        <p:spPr bwMode="auto">
          <a:xfrm flipH="1" flipV="1">
            <a:off x="457200" y="42672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4"/>
          <p:cNvSpPr>
            <a:spLocks/>
          </p:cNvSpPr>
          <p:nvPr/>
        </p:nvSpPr>
        <p:spPr bwMode="auto">
          <a:xfrm>
            <a:off x="5638800" y="42846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Line 15"/>
          <p:cNvSpPr>
            <a:spLocks noChangeShapeType="1"/>
          </p:cNvSpPr>
          <p:nvPr/>
        </p:nvSpPr>
        <p:spPr bwMode="auto">
          <a:xfrm>
            <a:off x="2133600" y="3352800"/>
            <a:ext cx="228600" cy="22860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Arc 16"/>
          <p:cNvSpPr>
            <a:spLocks/>
          </p:cNvSpPr>
          <p:nvPr/>
        </p:nvSpPr>
        <p:spPr bwMode="auto">
          <a:xfrm flipV="1">
            <a:off x="2374900" y="3182938"/>
            <a:ext cx="2654300" cy="2455862"/>
          </a:xfrm>
          <a:custGeom>
            <a:avLst/>
            <a:gdLst>
              <a:gd name="G0" fmla="+- 12244 0 0"/>
              <a:gd name="G1" fmla="+- 0 0 0"/>
              <a:gd name="G2" fmla="+- 21600 0 0"/>
              <a:gd name="T0" fmla="*/ 25139 w 25139"/>
              <a:gd name="T1" fmla="*/ 17328 h 21600"/>
              <a:gd name="T2" fmla="*/ 0 w 25139"/>
              <a:gd name="T3" fmla="*/ 17795 h 21600"/>
              <a:gd name="T4" fmla="*/ 12244 w 25139"/>
              <a:gd name="T5" fmla="*/ 0 h 21600"/>
            </a:gdLst>
            <a:ahLst/>
            <a:cxnLst>
              <a:cxn ang="0">
                <a:pos x="T0" y="T1"/>
              </a:cxn>
              <a:cxn ang="0">
                <a:pos x="T2" y="T3"/>
              </a:cxn>
              <a:cxn ang="0">
                <a:pos x="T4" y="T5"/>
              </a:cxn>
            </a:cxnLst>
            <a:rect l="0" t="0" r="r" b="b"/>
            <a:pathLst>
              <a:path w="25139" h="21600" fill="none" extrusionOk="0">
                <a:moveTo>
                  <a:pt x="25139" y="17328"/>
                </a:moveTo>
                <a:cubicBezTo>
                  <a:pt x="21412" y="20102"/>
                  <a:pt x="16889" y="21599"/>
                  <a:pt x="12244" y="21600"/>
                </a:cubicBezTo>
                <a:cubicBezTo>
                  <a:pt x="7871" y="21600"/>
                  <a:pt x="3602" y="20273"/>
                  <a:pt x="0" y="17794"/>
                </a:cubicBezTo>
              </a:path>
              <a:path w="25139" h="21600" stroke="0" extrusionOk="0">
                <a:moveTo>
                  <a:pt x="25139" y="17328"/>
                </a:moveTo>
                <a:cubicBezTo>
                  <a:pt x="21412" y="20102"/>
                  <a:pt x="16889" y="21599"/>
                  <a:pt x="12244" y="21600"/>
                </a:cubicBezTo>
                <a:cubicBezTo>
                  <a:pt x="7871" y="21600"/>
                  <a:pt x="3602" y="20273"/>
                  <a:pt x="0" y="17794"/>
                </a:cubicBezTo>
                <a:lnTo>
                  <a:pt x="12244"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5" name="Oval 17"/>
          <p:cNvSpPr>
            <a:spLocks noChangeArrowheads="1"/>
          </p:cNvSpPr>
          <p:nvPr/>
        </p:nvSpPr>
        <p:spPr bwMode="auto">
          <a:xfrm>
            <a:off x="6932613" y="3276600"/>
            <a:ext cx="1676400" cy="1447800"/>
          </a:xfrm>
          <a:prstGeom prst="ellipse">
            <a:avLst/>
          </a:pr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6" name="Arc 18"/>
          <p:cNvSpPr>
            <a:spLocks/>
          </p:cNvSpPr>
          <p:nvPr/>
        </p:nvSpPr>
        <p:spPr bwMode="auto">
          <a:xfrm rot="16200000" flipH="1">
            <a:off x="7313612" y="3581401"/>
            <a:ext cx="949325" cy="838200"/>
          </a:xfrm>
          <a:custGeom>
            <a:avLst/>
            <a:gdLst>
              <a:gd name="G0" fmla="+- 19675 0 0"/>
              <a:gd name="G1" fmla="+- 21600 0 0"/>
              <a:gd name="G2" fmla="+- 21600 0 0"/>
              <a:gd name="T0" fmla="*/ 952 w 41275"/>
              <a:gd name="T1" fmla="*/ 10829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7" name="Text Box 19"/>
          <p:cNvSpPr txBox="1">
            <a:spLocks noChangeArrowheads="1"/>
          </p:cNvSpPr>
          <p:nvPr/>
        </p:nvSpPr>
        <p:spPr bwMode="auto">
          <a:xfrm>
            <a:off x="0" y="5638800"/>
            <a:ext cx="9144000" cy="830263"/>
          </a:xfrm>
          <a:prstGeom prst="rect">
            <a:avLst/>
          </a:prstGeom>
          <a:noFill/>
          <a:ln w="9525">
            <a:noFill/>
            <a:miter lim="800000"/>
            <a:headEnd/>
            <a:tailEnd/>
          </a:ln>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a:solidFill>
                  <a:srgbClr val="000000"/>
                </a:solidFill>
                <a:latin typeface="Goudy Old Style" panose="02020502050305020303" pitchFamily="18" charset="0"/>
              </a:rPr>
              <a:t>F</a:t>
            </a:r>
            <a:r>
              <a:rPr lang="en-US" sz="2400" b="0" dirty="0" smtClean="0">
                <a:solidFill>
                  <a:srgbClr val="000000"/>
                </a:solidFill>
                <a:latin typeface="Goudy Old Style" panose="02020502050305020303" pitchFamily="18" charset="0"/>
              </a:rPr>
              <a:t>lap is cut with a laser.  It is disk-shaped, like a man-hole cover, except it remains connected at one point (the hinge).</a:t>
            </a:r>
          </a:p>
        </p:txBody>
      </p:sp>
      <p:sp>
        <p:nvSpPr>
          <p:cNvPr id="18" name="TextBox 17"/>
          <p:cNvSpPr txBox="1"/>
          <p:nvPr/>
        </p:nvSpPr>
        <p:spPr>
          <a:xfrm>
            <a:off x="7696200" y="2438400"/>
            <a:ext cx="914400" cy="646331"/>
          </a:xfrm>
          <a:prstGeom prst="rect">
            <a:avLst/>
          </a:prstGeom>
          <a:noFill/>
        </p:spPr>
        <p:txBody>
          <a:bodyPr>
            <a:spAutoFit/>
          </a:bodyPr>
          <a:lstStyle/>
          <a:p>
            <a:pPr>
              <a:defRPr/>
            </a:pPr>
            <a:r>
              <a:rPr lang="en-US" b="0" dirty="0" smtClean="0">
                <a:latin typeface="Goudy Old Style" panose="02020502050305020303" pitchFamily="18" charset="0"/>
                <a:ea typeface="ＭＳ Ｐゴシック" charset="0"/>
                <a:cs typeface="ＭＳ Ｐゴシック" charset="0"/>
              </a:rPr>
              <a:t>Hinge Point</a:t>
            </a:r>
            <a:endParaRPr lang="en-US" b="0" dirty="0">
              <a:latin typeface="Goudy Old Style" panose="02020502050305020303" pitchFamily="18" charset="0"/>
              <a:ea typeface="ＭＳ Ｐゴシック" charset="0"/>
              <a:cs typeface="ＭＳ Ｐゴシック" charset="0"/>
            </a:endParaRPr>
          </a:p>
        </p:txBody>
      </p:sp>
      <p:sp>
        <p:nvSpPr>
          <p:cNvPr id="19" name="Curved Left Arrow 18"/>
          <p:cNvSpPr>
            <a:spLocks noChangeArrowheads="1"/>
          </p:cNvSpPr>
          <p:nvPr/>
        </p:nvSpPr>
        <p:spPr bwMode="auto">
          <a:xfrm rot="10800000" flipV="1">
            <a:off x="7239000" y="2895600"/>
            <a:ext cx="457200" cy="762000"/>
          </a:xfrm>
          <a:prstGeom prst="curvedLeftArrow">
            <a:avLst>
              <a:gd name="adj1" fmla="val 25005"/>
              <a:gd name="adj2" fmla="val 50000"/>
              <a:gd name="adj3" fmla="val 25000"/>
            </a:avLst>
          </a:prstGeom>
          <a:solidFill>
            <a:srgbClr val="3366FF"/>
          </a:solidFill>
          <a:ln w="12700">
            <a:solidFill>
              <a:srgbClr val="3366FF"/>
            </a:solidFill>
            <a:miter lim="800000"/>
            <a:headEnd/>
            <a:tailEnd/>
          </a:ln>
          <a:effectLst>
            <a:outerShdw dist="38100" dir="5400000" rotWithShape="0">
              <a:srgbClr val="808080">
                <a:alpha val="75000"/>
              </a:srgbClr>
            </a:outerShdw>
          </a:effectLst>
        </p:spPr>
        <p:txBody>
          <a:bodyPr anchor="ctr"/>
          <a:lstStyle/>
          <a:p>
            <a:pPr algn="ctr">
              <a:defRPr/>
            </a:pPr>
            <a:endParaRPr lang="en-US">
              <a:latin typeface="Goudy Old Style" panose="02020502050305020303" pitchFamily="18" charset="0"/>
            </a:endParaRPr>
          </a:p>
        </p:txBody>
      </p:sp>
      <p:pic>
        <p:nvPicPr>
          <p:cNvPr id="2"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6742" y="6053931"/>
            <a:ext cx="609600" cy="609600"/>
          </a:xfrm>
          <a:prstGeom prst="rect">
            <a:avLst/>
          </a:prstGeom>
        </p:spPr>
      </p:pic>
    </p:spTree>
    <p:extLst>
      <p:ext uri="{BB962C8B-B14F-4D97-AF65-F5344CB8AC3E}">
        <p14:creationId xmlns:p14="http://schemas.microsoft.com/office/powerpoint/2010/main" val="2545043515"/>
      </p:ext>
    </p:extLst>
  </p:cSld>
  <p:clrMapOvr>
    <a:masterClrMapping/>
  </p:clrMapOvr>
  <mc:AlternateContent xmlns:mc="http://schemas.openxmlformats.org/markup-compatibility/2006" xmlns:p14="http://schemas.microsoft.com/office/powerpoint/2010/main">
    <mc:Choice Requires="p14">
      <p:transition spd="slow" p14:dur="1500" advTm="13000">
        <p:random/>
      </p:transition>
    </mc:Choice>
    <mc:Fallback xmlns="">
      <p:transition spd="slow"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00" fill="hold"/>
                                        <p:tgtEl>
                                          <p:spTgt spid="2"/>
                                        </p:tgtEl>
                                      </p:cBhvr>
                                    </p:cmd>
                                  </p:childTnLst>
                                </p:cTn>
                              </p:par>
                              <p:par>
                                <p:cTn id="7" presetID="1" presetClass="entr" presetSubtype="0" fill="hold" grpId="0" nodeType="withEffect">
                                  <p:stCondLst>
                                    <p:cond delay="300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7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7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30723" grpId="0" build="p"/>
      <p:bldP spid="17"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latin typeface="Goudy Old Style" panose="02020502050305020303" pitchFamily="18" charset="0"/>
                <a:ea typeface="ＭＳ Ｐゴシック" pitchFamily="34" charset="-128"/>
              </a:rPr>
              <a:t>LASIK Flap Lift</a:t>
            </a:r>
          </a:p>
        </p:txBody>
      </p:sp>
      <p:sp>
        <p:nvSpPr>
          <p:cNvPr id="4" name="Arc 5"/>
          <p:cNvSpPr>
            <a:spLocks/>
          </p:cNvSpPr>
          <p:nvPr/>
        </p:nvSpPr>
        <p:spPr bwMode="auto">
          <a:xfrm flipV="1">
            <a:off x="3660775" y="3454400"/>
            <a:ext cx="2135188" cy="1898650"/>
          </a:xfrm>
          <a:custGeom>
            <a:avLst/>
            <a:gdLst>
              <a:gd name="G0" fmla="+- 0 0 0"/>
              <a:gd name="G1" fmla="+- 0 0 0"/>
              <a:gd name="G2" fmla="+- 21600 0 0"/>
              <a:gd name="T0" fmla="*/ 19696 w 19696"/>
              <a:gd name="T1" fmla="*/ 8868 h 16835"/>
              <a:gd name="T2" fmla="*/ 13533 w 19696"/>
              <a:gd name="T3" fmla="*/ 16835 h 16835"/>
              <a:gd name="T4" fmla="*/ 0 w 19696"/>
              <a:gd name="T5" fmla="*/ 0 h 16835"/>
            </a:gdLst>
            <a:ahLst/>
            <a:cxnLst>
              <a:cxn ang="0">
                <a:pos x="T0" y="T1"/>
              </a:cxn>
              <a:cxn ang="0">
                <a:pos x="T2" y="T3"/>
              </a:cxn>
              <a:cxn ang="0">
                <a:pos x="T4" y="T5"/>
              </a:cxn>
            </a:cxnLst>
            <a:rect l="0" t="0" r="r" b="b"/>
            <a:pathLst>
              <a:path w="19696" h="16835" fill="none" extrusionOk="0">
                <a:moveTo>
                  <a:pt x="19695" y="8867"/>
                </a:moveTo>
                <a:cubicBezTo>
                  <a:pt x="18298" y="11972"/>
                  <a:pt x="16186" y="14702"/>
                  <a:pt x="13533" y="16835"/>
                </a:cubicBezTo>
              </a:path>
              <a:path w="19696" h="16835" stroke="0" extrusionOk="0">
                <a:moveTo>
                  <a:pt x="19695" y="8867"/>
                </a:moveTo>
                <a:cubicBezTo>
                  <a:pt x="18298" y="11972"/>
                  <a:pt x="16186" y="14702"/>
                  <a:pt x="13533" y="16835"/>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5" name="Arc 6"/>
          <p:cNvSpPr>
            <a:spLocks/>
          </p:cNvSpPr>
          <p:nvPr/>
        </p:nvSpPr>
        <p:spPr bwMode="auto">
          <a:xfrm flipV="1">
            <a:off x="1981200" y="35988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7"/>
          <p:cNvSpPr>
            <a:spLocks/>
          </p:cNvSpPr>
          <p:nvPr/>
        </p:nvSpPr>
        <p:spPr bwMode="auto">
          <a:xfrm>
            <a:off x="5557838" y="43608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8"/>
          <p:cNvSpPr>
            <a:spLocks/>
          </p:cNvSpPr>
          <p:nvPr/>
        </p:nvSpPr>
        <p:spPr bwMode="auto">
          <a:xfrm flipH="1" flipV="1">
            <a:off x="533400" y="43608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Freeform 9"/>
          <p:cNvSpPr>
            <a:spLocks/>
          </p:cNvSpPr>
          <p:nvPr/>
        </p:nvSpPr>
        <p:spPr bwMode="auto">
          <a:xfrm>
            <a:off x="990600" y="45021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10"/>
          <p:cNvSpPr>
            <a:spLocks/>
          </p:cNvSpPr>
          <p:nvPr/>
        </p:nvSpPr>
        <p:spPr bwMode="auto">
          <a:xfrm>
            <a:off x="4071938" y="44831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Oval 11"/>
          <p:cNvSpPr>
            <a:spLocks noChangeArrowheads="1"/>
          </p:cNvSpPr>
          <p:nvPr/>
        </p:nvSpPr>
        <p:spPr bwMode="auto">
          <a:xfrm>
            <a:off x="7239000" y="3200400"/>
            <a:ext cx="1676400" cy="1447800"/>
          </a:xfrm>
          <a:prstGeom prst="ellipse">
            <a:avLst/>
          </a:pr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3"/>
          <p:cNvSpPr>
            <a:spLocks/>
          </p:cNvSpPr>
          <p:nvPr/>
        </p:nvSpPr>
        <p:spPr bwMode="auto">
          <a:xfrm flipV="1">
            <a:off x="1438275" y="3273425"/>
            <a:ext cx="2216150" cy="1906588"/>
          </a:xfrm>
          <a:custGeom>
            <a:avLst/>
            <a:gdLst>
              <a:gd name="G0" fmla="+- 19723 0 0"/>
              <a:gd name="G1" fmla="+- 0 0 0"/>
              <a:gd name="G2" fmla="+- 21600 0 0"/>
              <a:gd name="T0" fmla="*/ 6274 w 19723"/>
              <a:gd name="T1" fmla="*/ 16902 h 16902"/>
              <a:gd name="T2" fmla="*/ 0 w 19723"/>
              <a:gd name="T3" fmla="*/ 8806 h 16902"/>
              <a:gd name="T4" fmla="*/ 19723 w 19723"/>
              <a:gd name="T5" fmla="*/ 0 h 16902"/>
            </a:gdLst>
            <a:ahLst/>
            <a:cxnLst>
              <a:cxn ang="0">
                <a:pos x="T0" y="T1"/>
              </a:cxn>
              <a:cxn ang="0">
                <a:pos x="T2" y="T3"/>
              </a:cxn>
              <a:cxn ang="0">
                <a:pos x="T4" y="T5"/>
              </a:cxn>
            </a:cxnLst>
            <a:rect l="0" t="0" r="r" b="b"/>
            <a:pathLst>
              <a:path w="19723" h="16902" fill="none" extrusionOk="0">
                <a:moveTo>
                  <a:pt x="6273" y="16902"/>
                </a:moveTo>
                <a:cubicBezTo>
                  <a:pt x="3563" y="14745"/>
                  <a:pt x="1411" y="11968"/>
                  <a:pt x="-1" y="8806"/>
                </a:cubicBezTo>
              </a:path>
              <a:path w="19723" h="16902" stroke="0" extrusionOk="0">
                <a:moveTo>
                  <a:pt x="6273" y="16902"/>
                </a:moveTo>
                <a:cubicBezTo>
                  <a:pt x="3563" y="14745"/>
                  <a:pt x="1411" y="11968"/>
                  <a:pt x="-1" y="8806"/>
                </a:cubicBezTo>
                <a:lnTo>
                  <a:pt x="1972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4"/>
          <p:cNvSpPr>
            <a:spLocks/>
          </p:cNvSpPr>
          <p:nvPr/>
        </p:nvSpPr>
        <p:spPr bwMode="auto">
          <a:xfrm flipH="1" flipV="1">
            <a:off x="457200" y="41910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Arc 15"/>
          <p:cNvSpPr>
            <a:spLocks/>
          </p:cNvSpPr>
          <p:nvPr/>
        </p:nvSpPr>
        <p:spPr bwMode="auto">
          <a:xfrm>
            <a:off x="5638800" y="42084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Line 16"/>
          <p:cNvSpPr>
            <a:spLocks noChangeShapeType="1"/>
          </p:cNvSpPr>
          <p:nvPr/>
        </p:nvSpPr>
        <p:spPr bwMode="auto">
          <a:xfrm>
            <a:off x="2133600" y="3276600"/>
            <a:ext cx="228600" cy="2286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5" name="Arc 17"/>
          <p:cNvSpPr>
            <a:spLocks/>
          </p:cNvSpPr>
          <p:nvPr/>
        </p:nvSpPr>
        <p:spPr bwMode="auto">
          <a:xfrm flipV="1">
            <a:off x="2374900" y="3106738"/>
            <a:ext cx="2654300" cy="2455862"/>
          </a:xfrm>
          <a:custGeom>
            <a:avLst/>
            <a:gdLst>
              <a:gd name="G0" fmla="+- 12244 0 0"/>
              <a:gd name="G1" fmla="+- 0 0 0"/>
              <a:gd name="G2" fmla="+- 21600 0 0"/>
              <a:gd name="T0" fmla="*/ 25139 w 25139"/>
              <a:gd name="T1" fmla="*/ 17328 h 21600"/>
              <a:gd name="T2" fmla="*/ 0 w 25139"/>
              <a:gd name="T3" fmla="*/ 17795 h 21600"/>
              <a:gd name="T4" fmla="*/ 12244 w 25139"/>
              <a:gd name="T5" fmla="*/ 0 h 21600"/>
            </a:gdLst>
            <a:ahLst/>
            <a:cxnLst>
              <a:cxn ang="0">
                <a:pos x="T0" y="T1"/>
              </a:cxn>
              <a:cxn ang="0">
                <a:pos x="T2" y="T3"/>
              </a:cxn>
              <a:cxn ang="0">
                <a:pos x="T4" y="T5"/>
              </a:cxn>
            </a:cxnLst>
            <a:rect l="0" t="0" r="r" b="b"/>
            <a:pathLst>
              <a:path w="25139" h="21600" fill="none" extrusionOk="0">
                <a:moveTo>
                  <a:pt x="25139" y="17328"/>
                </a:moveTo>
                <a:cubicBezTo>
                  <a:pt x="21412" y="20102"/>
                  <a:pt x="16889" y="21599"/>
                  <a:pt x="12244" y="21600"/>
                </a:cubicBezTo>
                <a:cubicBezTo>
                  <a:pt x="7871" y="21600"/>
                  <a:pt x="3602" y="20273"/>
                  <a:pt x="0" y="17794"/>
                </a:cubicBezTo>
              </a:path>
              <a:path w="25139" h="21600" stroke="0" extrusionOk="0">
                <a:moveTo>
                  <a:pt x="25139" y="17328"/>
                </a:moveTo>
                <a:cubicBezTo>
                  <a:pt x="21412" y="20102"/>
                  <a:pt x="16889" y="21599"/>
                  <a:pt x="12244" y="21600"/>
                </a:cubicBezTo>
                <a:cubicBezTo>
                  <a:pt x="7871" y="21600"/>
                  <a:pt x="3602" y="20273"/>
                  <a:pt x="0" y="17794"/>
                </a:cubicBezTo>
                <a:lnTo>
                  <a:pt x="12244"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6" name="Arc 18"/>
          <p:cNvSpPr>
            <a:spLocks/>
          </p:cNvSpPr>
          <p:nvPr/>
        </p:nvSpPr>
        <p:spPr bwMode="auto">
          <a:xfrm rot="16200000" flipH="1">
            <a:off x="7640637" y="3560763"/>
            <a:ext cx="949325" cy="838200"/>
          </a:xfrm>
          <a:custGeom>
            <a:avLst/>
            <a:gdLst>
              <a:gd name="G0" fmla="+- 19675 0 0"/>
              <a:gd name="G1" fmla="+- 21600 0 0"/>
              <a:gd name="G2" fmla="+- 21600 0 0"/>
              <a:gd name="T0" fmla="*/ 952 w 41275"/>
              <a:gd name="T1" fmla="*/ 10829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7" name="Arc 19"/>
          <p:cNvSpPr>
            <a:spLocks/>
          </p:cNvSpPr>
          <p:nvPr/>
        </p:nvSpPr>
        <p:spPr bwMode="auto">
          <a:xfrm flipV="1">
            <a:off x="1500188" y="3387725"/>
            <a:ext cx="2159000" cy="1944688"/>
          </a:xfrm>
          <a:custGeom>
            <a:avLst/>
            <a:gdLst>
              <a:gd name="G0" fmla="+- 19913 0 0"/>
              <a:gd name="G1" fmla="+- 0 0 0"/>
              <a:gd name="G2" fmla="+- 21600 0 0"/>
              <a:gd name="T0" fmla="*/ 6896 w 19913"/>
              <a:gd name="T1" fmla="*/ 17237 h 17237"/>
              <a:gd name="T2" fmla="*/ 0 w 19913"/>
              <a:gd name="T3" fmla="*/ 8368 h 17237"/>
              <a:gd name="T4" fmla="*/ 19913 w 19913"/>
              <a:gd name="T5" fmla="*/ 0 h 17237"/>
            </a:gdLst>
            <a:ahLst/>
            <a:cxnLst>
              <a:cxn ang="0">
                <a:pos x="T0" y="T1"/>
              </a:cxn>
              <a:cxn ang="0">
                <a:pos x="T2" y="T3"/>
              </a:cxn>
              <a:cxn ang="0">
                <a:pos x="T4" y="T5"/>
              </a:cxn>
            </a:cxnLst>
            <a:rect l="0" t="0" r="r" b="b"/>
            <a:pathLst>
              <a:path w="19913" h="17237" fill="none" extrusionOk="0">
                <a:moveTo>
                  <a:pt x="6895" y="17237"/>
                </a:moveTo>
                <a:cubicBezTo>
                  <a:pt x="3855" y="14940"/>
                  <a:pt x="1476" y="11880"/>
                  <a:pt x="-1" y="8368"/>
                </a:cubicBezTo>
              </a:path>
              <a:path w="19913" h="17237" stroke="0" extrusionOk="0">
                <a:moveTo>
                  <a:pt x="6895" y="17237"/>
                </a:moveTo>
                <a:cubicBezTo>
                  <a:pt x="3855" y="14940"/>
                  <a:pt x="1476" y="11880"/>
                  <a:pt x="-1" y="8368"/>
                </a:cubicBezTo>
                <a:lnTo>
                  <a:pt x="1991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8" name="Arc 20"/>
          <p:cNvSpPr>
            <a:spLocks/>
          </p:cNvSpPr>
          <p:nvPr/>
        </p:nvSpPr>
        <p:spPr bwMode="auto">
          <a:xfrm flipV="1">
            <a:off x="3662363" y="3321050"/>
            <a:ext cx="2217737" cy="1862138"/>
          </a:xfrm>
          <a:custGeom>
            <a:avLst/>
            <a:gdLst>
              <a:gd name="G0" fmla="+- 0 0 0"/>
              <a:gd name="G1" fmla="+- 0 0 0"/>
              <a:gd name="G2" fmla="+- 21600 0 0"/>
              <a:gd name="T0" fmla="*/ 19734 w 19734"/>
              <a:gd name="T1" fmla="*/ 8783 h 16500"/>
              <a:gd name="T2" fmla="*/ 13940 w 19734"/>
              <a:gd name="T3" fmla="*/ 16500 h 16500"/>
              <a:gd name="T4" fmla="*/ 0 w 19734"/>
              <a:gd name="T5" fmla="*/ 0 h 16500"/>
            </a:gdLst>
            <a:ahLst/>
            <a:cxnLst>
              <a:cxn ang="0">
                <a:pos x="T0" y="T1"/>
              </a:cxn>
              <a:cxn ang="0">
                <a:pos x="T2" y="T3"/>
              </a:cxn>
              <a:cxn ang="0">
                <a:pos x="T4" y="T5"/>
              </a:cxn>
            </a:cxnLst>
            <a:rect l="0" t="0" r="r" b="b"/>
            <a:pathLst>
              <a:path w="19734" h="16500" fill="none" extrusionOk="0">
                <a:moveTo>
                  <a:pt x="19733" y="8782"/>
                </a:moveTo>
                <a:cubicBezTo>
                  <a:pt x="18409" y="11759"/>
                  <a:pt x="16428" y="14397"/>
                  <a:pt x="13939" y="16499"/>
                </a:cubicBezTo>
              </a:path>
              <a:path w="19734" h="16500" stroke="0" extrusionOk="0">
                <a:moveTo>
                  <a:pt x="19733" y="8782"/>
                </a:moveTo>
                <a:cubicBezTo>
                  <a:pt x="18409" y="11759"/>
                  <a:pt x="16428" y="14397"/>
                  <a:pt x="13939" y="16499"/>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9" name="Arc 22"/>
          <p:cNvSpPr>
            <a:spLocks/>
          </p:cNvSpPr>
          <p:nvPr/>
        </p:nvSpPr>
        <p:spPr bwMode="auto">
          <a:xfrm flipH="1" flipV="1">
            <a:off x="5029200" y="2438400"/>
            <a:ext cx="2438400" cy="1066800"/>
          </a:xfrm>
          <a:custGeom>
            <a:avLst/>
            <a:gdLst>
              <a:gd name="G0" fmla="+- 11388 0 0"/>
              <a:gd name="G1" fmla="+- 8752 0 0"/>
              <a:gd name="G2" fmla="+- 21600 0 0"/>
              <a:gd name="T0" fmla="*/ 31135 w 32988"/>
              <a:gd name="T1" fmla="*/ 0 h 30352"/>
              <a:gd name="T2" fmla="*/ 0 w 32988"/>
              <a:gd name="T3" fmla="*/ 27106 h 30352"/>
              <a:gd name="T4" fmla="*/ 11388 w 32988"/>
              <a:gd name="T5" fmla="*/ 8752 h 30352"/>
            </a:gdLst>
            <a:ahLst/>
            <a:cxnLst>
              <a:cxn ang="0">
                <a:pos x="T0" y="T1"/>
              </a:cxn>
              <a:cxn ang="0">
                <a:pos x="T2" y="T3"/>
              </a:cxn>
              <a:cxn ang="0">
                <a:pos x="T4" y="T5"/>
              </a:cxn>
            </a:cxnLst>
            <a:rect l="0" t="0" r="r" b="b"/>
            <a:pathLst>
              <a:path w="32988" h="30352" fill="none" extrusionOk="0">
                <a:moveTo>
                  <a:pt x="31135" y="-1"/>
                </a:moveTo>
                <a:cubicBezTo>
                  <a:pt x="32356" y="2755"/>
                  <a:pt x="32988" y="5737"/>
                  <a:pt x="32988" y="8752"/>
                </a:cubicBezTo>
                <a:cubicBezTo>
                  <a:pt x="32988" y="20681"/>
                  <a:pt x="23317" y="30352"/>
                  <a:pt x="11388" y="30352"/>
                </a:cubicBezTo>
                <a:cubicBezTo>
                  <a:pt x="7363" y="30352"/>
                  <a:pt x="3419" y="29227"/>
                  <a:pt x="-1" y="27106"/>
                </a:cubicBezTo>
              </a:path>
              <a:path w="32988" h="30352" stroke="0" extrusionOk="0">
                <a:moveTo>
                  <a:pt x="31135" y="-1"/>
                </a:moveTo>
                <a:cubicBezTo>
                  <a:pt x="32356" y="2755"/>
                  <a:pt x="32988" y="5737"/>
                  <a:pt x="32988" y="8752"/>
                </a:cubicBezTo>
                <a:cubicBezTo>
                  <a:pt x="32988" y="20681"/>
                  <a:pt x="23317" y="30352"/>
                  <a:pt x="11388" y="30352"/>
                </a:cubicBezTo>
                <a:cubicBezTo>
                  <a:pt x="7363" y="30352"/>
                  <a:pt x="3419" y="29227"/>
                  <a:pt x="-1" y="27106"/>
                </a:cubicBezTo>
                <a:lnTo>
                  <a:pt x="11388" y="8752"/>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0" name="Arc 23"/>
          <p:cNvSpPr>
            <a:spLocks/>
          </p:cNvSpPr>
          <p:nvPr/>
        </p:nvSpPr>
        <p:spPr bwMode="auto">
          <a:xfrm flipH="1" flipV="1">
            <a:off x="5181600" y="2590800"/>
            <a:ext cx="2209800" cy="762000"/>
          </a:xfrm>
          <a:custGeom>
            <a:avLst/>
            <a:gdLst>
              <a:gd name="G0" fmla="+- 11388 0 0"/>
              <a:gd name="G1" fmla="+- 5685 0 0"/>
              <a:gd name="G2" fmla="+- 21600 0 0"/>
              <a:gd name="T0" fmla="*/ 32227 w 32988"/>
              <a:gd name="T1" fmla="*/ 0 h 27285"/>
              <a:gd name="T2" fmla="*/ 0 w 32988"/>
              <a:gd name="T3" fmla="*/ 24039 h 27285"/>
              <a:gd name="T4" fmla="*/ 11388 w 32988"/>
              <a:gd name="T5" fmla="*/ 5685 h 27285"/>
            </a:gdLst>
            <a:ahLst/>
            <a:cxnLst>
              <a:cxn ang="0">
                <a:pos x="T0" y="T1"/>
              </a:cxn>
              <a:cxn ang="0">
                <a:pos x="T2" y="T3"/>
              </a:cxn>
              <a:cxn ang="0">
                <a:pos x="T4" y="T5"/>
              </a:cxn>
            </a:cxnLst>
            <a:rect l="0" t="0" r="r" b="b"/>
            <a:pathLst>
              <a:path w="32988" h="27285" fill="none" extrusionOk="0">
                <a:moveTo>
                  <a:pt x="32226" y="0"/>
                </a:moveTo>
                <a:cubicBezTo>
                  <a:pt x="32731" y="1852"/>
                  <a:pt x="32988" y="3764"/>
                  <a:pt x="32988" y="5685"/>
                </a:cubicBezTo>
                <a:cubicBezTo>
                  <a:pt x="32988" y="17614"/>
                  <a:pt x="23317" y="27285"/>
                  <a:pt x="11388" y="27285"/>
                </a:cubicBezTo>
                <a:cubicBezTo>
                  <a:pt x="7363" y="27285"/>
                  <a:pt x="3419" y="26160"/>
                  <a:pt x="-1" y="24039"/>
                </a:cubicBezTo>
              </a:path>
              <a:path w="32988" h="27285" stroke="0" extrusionOk="0">
                <a:moveTo>
                  <a:pt x="32226" y="0"/>
                </a:moveTo>
                <a:cubicBezTo>
                  <a:pt x="32731" y="1852"/>
                  <a:pt x="32988" y="3764"/>
                  <a:pt x="32988" y="5685"/>
                </a:cubicBezTo>
                <a:cubicBezTo>
                  <a:pt x="32988" y="17614"/>
                  <a:pt x="23317" y="27285"/>
                  <a:pt x="11388" y="27285"/>
                </a:cubicBezTo>
                <a:cubicBezTo>
                  <a:pt x="7363" y="27285"/>
                  <a:pt x="3419" y="26160"/>
                  <a:pt x="-1" y="24039"/>
                </a:cubicBezTo>
                <a:lnTo>
                  <a:pt x="11388" y="5685"/>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1" name="Line 24"/>
          <p:cNvSpPr>
            <a:spLocks noChangeShapeType="1"/>
          </p:cNvSpPr>
          <p:nvPr/>
        </p:nvSpPr>
        <p:spPr bwMode="auto">
          <a:xfrm flipH="1">
            <a:off x="7391400" y="2514600"/>
            <a:ext cx="76200" cy="1524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2" name="Arc 25"/>
          <p:cNvSpPr>
            <a:spLocks/>
          </p:cNvSpPr>
          <p:nvPr/>
        </p:nvSpPr>
        <p:spPr bwMode="auto">
          <a:xfrm rot="16200000">
            <a:off x="7772400" y="2743200"/>
            <a:ext cx="685800" cy="838200"/>
          </a:xfrm>
          <a:custGeom>
            <a:avLst/>
            <a:gdLst>
              <a:gd name="G0" fmla="+- 19675 0 0"/>
              <a:gd name="G1" fmla="+- 21600 0 0"/>
              <a:gd name="G2" fmla="+- 21600 0 0"/>
              <a:gd name="T0" fmla="*/ 418 w 41275"/>
              <a:gd name="T1" fmla="*/ 11815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418" y="11815"/>
                </a:moveTo>
                <a:cubicBezTo>
                  <a:pt x="4101" y="4566"/>
                  <a:pt x="11543"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418" y="11815"/>
                </a:moveTo>
                <a:cubicBezTo>
                  <a:pt x="4101" y="4566"/>
                  <a:pt x="11543"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3" name="Text Box 26"/>
          <p:cNvSpPr txBox="1">
            <a:spLocks noChangeArrowheads="1"/>
          </p:cNvSpPr>
          <p:nvPr/>
        </p:nvSpPr>
        <p:spPr bwMode="auto">
          <a:xfrm>
            <a:off x="609600" y="5715000"/>
            <a:ext cx="8305800" cy="830263"/>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defRPr/>
            </a:pPr>
            <a:r>
              <a:rPr lang="en-US" sz="2400" b="0" dirty="0" smtClean="0">
                <a:latin typeface="Goudy Old Style" panose="02020502050305020303" pitchFamily="18" charset="0"/>
              </a:rPr>
              <a:t>A tool can then be inserted to break any remaining adhesions / connect the perforations.  The flap is lifted, exposing </a:t>
            </a:r>
            <a:r>
              <a:rPr lang="en-US" sz="2400" b="0" dirty="0" err="1" smtClean="0">
                <a:latin typeface="Goudy Old Style" panose="02020502050305020303" pitchFamily="18" charset="0"/>
              </a:rPr>
              <a:t>stroma</a:t>
            </a:r>
            <a:r>
              <a:rPr lang="en-US" sz="2400" b="0" dirty="0" smtClean="0">
                <a:latin typeface="Goudy Old Style" panose="02020502050305020303" pitchFamily="18" charset="0"/>
              </a:rPr>
              <a:t>.  </a:t>
            </a:r>
          </a:p>
        </p:txBody>
      </p:sp>
      <p:sp>
        <p:nvSpPr>
          <p:cNvPr id="24" name="Line 24"/>
          <p:cNvSpPr>
            <a:spLocks noChangeShapeType="1"/>
          </p:cNvSpPr>
          <p:nvPr/>
        </p:nvSpPr>
        <p:spPr bwMode="auto">
          <a:xfrm flipH="1">
            <a:off x="5029200" y="3429000"/>
            <a:ext cx="76200" cy="1524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pic>
        <p:nvPicPr>
          <p:cNvPr id="2"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169" y="6002338"/>
            <a:ext cx="609600" cy="609600"/>
          </a:xfrm>
          <a:prstGeom prst="rect">
            <a:avLst/>
          </a:prstGeom>
        </p:spPr>
      </p:pic>
    </p:spTree>
    <p:extLst>
      <p:ext uri="{BB962C8B-B14F-4D97-AF65-F5344CB8AC3E}">
        <p14:creationId xmlns:p14="http://schemas.microsoft.com/office/powerpoint/2010/main" val="102771194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723965" y="5272533"/>
            <a:ext cx="7542212" cy="1008062"/>
          </a:xfrm>
        </p:spPr>
        <p:txBody>
          <a:bodyPr/>
          <a:lstStyle/>
          <a:p>
            <a:pPr marL="0" indent="0">
              <a:buFontTx/>
              <a:buNone/>
            </a:pPr>
            <a:r>
              <a:rPr lang="en-US" altLang="en-US" dirty="0" smtClean="0">
                <a:latin typeface="Goudy Old Style" panose="02020502050305020303" pitchFamily="18" charset="0"/>
                <a:ea typeface="ＭＳ Ｐゴシック" pitchFamily="34" charset="-128"/>
              </a:rPr>
              <a:t>The laser treatment is identical to PRK. </a:t>
            </a:r>
          </a:p>
          <a:p>
            <a:pPr marL="0" indent="0"/>
            <a:endParaRPr lang="en-US" altLang="en-US" dirty="0" smtClean="0">
              <a:latin typeface="Goudy Old Style" panose="02020502050305020303" pitchFamily="18" charset="0"/>
              <a:ea typeface="ＭＳ Ｐゴシック" pitchFamily="34" charset="-128"/>
            </a:endParaRPr>
          </a:p>
        </p:txBody>
      </p:sp>
      <p:sp>
        <p:nvSpPr>
          <p:cNvPr id="4" name="Arc 5"/>
          <p:cNvSpPr>
            <a:spLocks/>
          </p:cNvSpPr>
          <p:nvPr/>
        </p:nvSpPr>
        <p:spPr bwMode="auto">
          <a:xfrm flipV="1">
            <a:off x="3660775" y="3454400"/>
            <a:ext cx="2135188" cy="1898650"/>
          </a:xfrm>
          <a:custGeom>
            <a:avLst/>
            <a:gdLst>
              <a:gd name="G0" fmla="+- 0 0 0"/>
              <a:gd name="G1" fmla="+- 0 0 0"/>
              <a:gd name="G2" fmla="+- 21600 0 0"/>
              <a:gd name="T0" fmla="*/ 19696 w 19696"/>
              <a:gd name="T1" fmla="*/ 8868 h 16835"/>
              <a:gd name="T2" fmla="*/ 13533 w 19696"/>
              <a:gd name="T3" fmla="*/ 16835 h 16835"/>
              <a:gd name="T4" fmla="*/ 0 w 19696"/>
              <a:gd name="T5" fmla="*/ 0 h 16835"/>
            </a:gdLst>
            <a:ahLst/>
            <a:cxnLst>
              <a:cxn ang="0">
                <a:pos x="T0" y="T1"/>
              </a:cxn>
              <a:cxn ang="0">
                <a:pos x="T2" y="T3"/>
              </a:cxn>
              <a:cxn ang="0">
                <a:pos x="T4" y="T5"/>
              </a:cxn>
            </a:cxnLst>
            <a:rect l="0" t="0" r="r" b="b"/>
            <a:pathLst>
              <a:path w="19696" h="16835" fill="none" extrusionOk="0">
                <a:moveTo>
                  <a:pt x="19695" y="8867"/>
                </a:moveTo>
                <a:cubicBezTo>
                  <a:pt x="18298" y="11972"/>
                  <a:pt x="16186" y="14702"/>
                  <a:pt x="13533" y="16835"/>
                </a:cubicBezTo>
              </a:path>
              <a:path w="19696" h="16835" stroke="0" extrusionOk="0">
                <a:moveTo>
                  <a:pt x="19695" y="8867"/>
                </a:moveTo>
                <a:cubicBezTo>
                  <a:pt x="18298" y="11972"/>
                  <a:pt x="16186" y="14702"/>
                  <a:pt x="13533" y="16835"/>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5" name="Arc 6"/>
          <p:cNvSpPr>
            <a:spLocks/>
          </p:cNvSpPr>
          <p:nvPr/>
        </p:nvSpPr>
        <p:spPr bwMode="auto">
          <a:xfrm flipV="1">
            <a:off x="1981200" y="35988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7"/>
          <p:cNvSpPr>
            <a:spLocks/>
          </p:cNvSpPr>
          <p:nvPr/>
        </p:nvSpPr>
        <p:spPr bwMode="auto">
          <a:xfrm>
            <a:off x="5557838" y="43608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8"/>
          <p:cNvSpPr>
            <a:spLocks/>
          </p:cNvSpPr>
          <p:nvPr/>
        </p:nvSpPr>
        <p:spPr bwMode="auto">
          <a:xfrm flipH="1" flipV="1">
            <a:off x="533400" y="43608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Freeform 9"/>
          <p:cNvSpPr>
            <a:spLocks/>
          </p:cNvSpPr>
          <p:nvPr/>
        </p:nvSpPr>
        <p:spPr bwMode="auto">
          <a:xfrm>
            <a:off x="990600" y="45021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10"/>
          <p:cNvSpPr>
            <a:spLocks/>
          </p:cNvSpPr>
          <p:nvPr/>
        </p:nvSpPr>
        <p:spPr bwMode="auto">
          <a:xfrm>
            <a:off x="4071938" y="44831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Oval 11"/>
          <p:cNvSpPr>
            <a:spLocks noChangeArrowheads="1"/>
          </p:cNvSpPr>
          <p:nvPr/>
        </p:nvSpPr>
        <p:spPr bwMode="auto">
          <a:xfrm>
            <a:off x="6932613" y="3200400"/>
            <a:ext cx="1676400" cy="1447800"/>
          </a:xfrm>
          <a:prstGeom prst="ellipse">
            <a:avLst/>
          </a:pr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3"/>
          <p:cNvSpPr>
            <a:spLocks/>
          </p:cNvSpPr>
          <p:nvPr/>
        </p:nvSpPr>
        <p:spPr bwMode="auto">
          <a:xfrm flipV="1">
            <a:off x="1438275" y="3273425"/>
            <a:ext cx="2216150" cy="1906588"/>
          </a:xfrm>
          <a:custGeom>
            <a:avLst/>
            <a:gdLst>
              <a:gd name="G0" fmla="+- 19723 0 0"/>
              <a:gd name="G1" fmla="+- 0 0 0"/>
              <a:gd name="G2" fmla="+- 21600 0 0"/>
              <a:gd name="T0" fmla="*/ 6274 w 19723"/>
              <a:gd name="T1" fmla="*/ 16902 h 16902"/>
              <a:gd name="T2" fmla="*/ 0 w 19723"/>
              <a:gd name="T3" fmla="*/ 8806 h 16902"/>
              <a:gd name="T4" fmla="*/ 19723 w 19723"/>
              <a:gd name="T5" fmla="*/ 0 h 16902"/>
            </a:gdLst>
            <a:ahLst/>
            <a:cxnLst>
              <a:cxn ang="0">
                <a:pos x="T0" y="T1"/>
              </a:cxn>
              <a:cxn ang="0">
                <a:pos x="T2" y="T3"/>
              </a:cxn>
              <a:cxn ang="0">
                <a:pos x="T4" y="T5"/>
              </a:cxn>
            </a:cxnLst>
            <a:rect l="0" t="0" r="r" b="b"/>
            <a:pathLst>
              <a:path w="19723" h="16902" fill="none" extrusionOk="0">
                <a:moveTo>
                  <a:pt x="6273" y="16902"/>
                </a:moveTo>
                <a:cubicBezTo>
                  <a:pt x="3563" y="14745"/>
                  <a:pt x="1411" y="11968"/>
                  <a:pt x="-1" y="8806"/>
                </a:cubicBezTo>
              </a:path>
              <a:path w="19723" h="16902" stroke="0" extrusionOk="0">
                <a:moveTo>
                  <a:pt x="6273" y="16902"/>
                </a:moveTo>
                <a:cubicBezTo>
                  <a:pt x="3563" y="14745"/>
                  <a:pt x="1411" y="11968"/>
                  <a:pt x="-1" y="8806"/>
                </a:cubicBezTo>
                <a:lnTo>
                  <a:pt x="1972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4"/>
          <p:cNvSpPr>
            <a:spLocks/>
          </p:cNvSpPr>
          <p:nvPr/>
        </p:nvSpPr>
        <p:spPr bwMode="auto">
          <a:xfrm flipH="1" flipV="1">
            <a:off x="457200" y="41910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Arc 15"/>
          <p:cNvSpPr>
            <a:spLocks/>
          </p:cNvSpPr>
          <p:nvPr/>
        </p:nvSpPr>
        <p:spPr bwMode="auto">
          <a:xfrm>
            <a:off x="5638800" y="42084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Line 16"/>
          <p:cNvSpPr>
            <a:spLocks noChangeShapeType="1"/>
          </p:cNvSpPr>
          <p:nvPr/>
        </p:nvSpPr>
        <p:spPr bwMode="auto">
          <a:xfrm>
            <a:off x="2133600" y="3276600"/>
            <a:ext cx="228600" cy="2286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5" name="Arc 18"/>
          <p:cNvSpPr>
            <a:spLocks/>
          </p:cNvSpPr>
          <p:nvPr/>
        </p:nvSpPr>
        <p:spPr bwMode="auto">
          <a:xfrm rot="16200000" flipH="1">
            <a:off x="7352507" y="3466306"/>
            <a:ext cx="893762" cy="860425"/>
          </a:xfrm>
          <a:custGeom>
            <a:avLst/>
            <a:gdLst>
              <a:gd name="G0" fmla="+- 19675 0 0"/>
              <a:gd name="G1" fmla="+- 21600 0 0"/>
              <a:gd name="G2" fmla="+- 21600 0 0"/>
              <a:gd name="T0" fmla="*/ 952 w 41275"/>
              <a:gd name="T1" fmla="*/ 10829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6" name="Arc 19"/>
          <p:cNvSpPr>
            <a:spLocks/>
          </p:cNvSpPr>
          <p:nvPr/>
        </p:nvSpPr>
        <p:spPr bwMode="auto">
          <a:xfrm flipV="1">
            <a:off x="1500188" y="3387725"/>
            <a:ext cx="2159000" cy="1944688"/>
          </a:xfrm>
          <a:custGeom>
            <a:avLst/>
            <a:gdLst>
              <a:gd name="G0" fmla="+- 19913 0 0"/>
              <a:gd name="G1" fmla="+- 0 0 0"/>
              <a:gd name="G2" fmla="+- 21600 0 0"/>
              <a:gd name="T0" fmla="*/ 6896 w 19913"/>
              <a:gd name="T1" fmla="*/ 17237 h 17237"/>
              <a:gd name="T2" fmla="*/ 0 w 19913"/>
              <a:gd name="T3" fmla="*/ 8368 h 17237"/>
              <a:gd name="T4" fmla="*/ 19913 w 19913"/>
              <a:gd name="T5" fmla="*/ 0 h 17237"/>
            </a:gdLst>
            <a:ahLst/>
            <a:cxnLst>
              <a:cxn ang="0">
                <a:pos x="T0" y="T1"/>
              </a:cxn>
              <a:cxn ang="0">
                <a:pos x="T2" y="T3"/>
              </a:cxn>
              <a:cxn ang="0">
                <a:pos x="T4" y="T5"/>
              </a:cxn>
            </a:cxnLst>
            <a:rect l="0" t="0" r="r" b="b"/>
            <a:pathLst>
              <a:path w="19913" h="17237" fill="none" extrusionOk="0">
                <a:moveTo>
                  <a:pt x="6895" y="17237"/>
                </a:moveTo>
                <a:cubicBezTo>
                  <a:pt x="3855" y="14940"/>
                  <a:pt x="1476" y="11880"/>
                  <a:pt x="-1" y="8368"/>
                </a:cubicBezTo>
              </a:path>
              <a:path w="19913" h="17237" stroke="0" extrusionOk="0">
                <a:moveTo>
                  <a:pt x="6895" y="17237"/>
                </a:moveTo>
                <a:cubicBezTo>
                  <a:pt x="3855" y="14940"/>
                  <a:pt x="1476" y="11880"/>
                  <a:pt x="-1" y="8368"/>
                </a:cubicBezTo>
                <a:lnTo>
                  <a:pt x="1991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7" name="Arc 20"/>
          <p:cNvSpPr>
            <a:spLocks/>
          </p:cNvSpPr>
          <p:nvPr/>
        </p:nvSpPr>
        <p:spPr bwMode="auto">
          <a:xfrm flipV="1">
            <a:off x="3662363" y="3321050"/>
            <a:ext cx="2217737" cy="1862138"/>
          </a:xfrm>
          <a:custGeom>
            <a:avLst/>
            <a:gdLst>
              <a:gd name="G0" fmla="+- 0 0 0"/>
              <a:gd name="G1" fmla="+- 0 0 0"/>
              <a:gd name="G2" fmla="+- 21600 0 0"/>
              <a:gd name="T0" fmla="*/ 19734 w 19734"/>
              <a:gd name="T1" fmla="*/ 8783 h 16500"/>
              <a:gd name="T2" fmla="*/ 13940 w 19734"/>
              <a:gd name="T3" fmla="*/ 16500 h 16500"/>
              <a:gd name="T4" fmla="*/ 0 w 19734"/>
              <a:gd name="T5" fmla="*/ 0 h 16500"/>
            </a:gdLst>
            <a:ahLst/>
            <a:cxnLst>
              <a:cxn ang="0">
                <a:pos x="T0" y="T1"/>
              </a:cxn>
              <a:cxn ang="0">
                <a:pos x="T2" y="T3"/>
              </a:cxn>
              <a:cxn ang="0">
                <a:pos x="T4" y="T5"/>
              </a:cxn>
            </a:cxnLst>
            <a:rect l="0" t="0" r="r" b="b"/>
            <a:pathLst>
              <a:path w="19734" h="16500" fill="none" extrusionOk="0">
                <a:moveTo>
                  <a:pt x="19733" y="8782"/>
                </a:moveTo>
                <a:cubicBezTo>
                  <a:pt x="18409" y="11759"/>
                  <a:pt x="16428" y="14397"/>
                  <a:pt x="13939" y="16499"/>
                </a:cubicBezTo>
              </a:path>
              <a:path w="19734" h="16500" stroke="0" extrusionOk="0">
                <a:moveTo>
                  <a:pt x="19733" y="8782"/>
                </a:moveTo>
                <a:cubicBezTo>
                  <a:pt x="18409" y="11759"/>
                  <a:pt x="16428" y="14397"/>
                  <a:pt x="13939" y="16499"/>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8" name="Arc 22"/>
          <p:cNvSpPr>
            <a:spLocks/>
          </p:cNvSpPr>
          <p:nvPr/>
        </p:nvSpPr>
        <p:spPr bwMode="auto">
          <a:xfrm flipH="1" flipV="1">
            <a:off x="5029200" y="2438400"/>
            <a:ext cx="2438400" cy="1066800"/>
          </a:xfrm>
          <a:custGeom>
            <a:avLst/>
            <a:gdLst>
              <a:gd name="G0" fmla="+- 11388 0 0"/>
              <a:gd name="G1" fmla="+- 8752 0 0"/>
              <a:gd name="G2" fmla="+- 21600 0 0"/>
              <a:gd name="T0" fmla="*/ 31135 w 32988"/>
              <a:gd name="T1" fmla="*/ 0 h 30352"/>
              <a:gd name="T2" fmla="*/ 0 w 32988"/>
              <a:gd name="T3" fmla="*/ 27106 h 30352"/>
              <a:gd name="T4" fmla="*/ 11388 w 32988"/>
              <a:gd name="T5" fmla="*/ 8752 h 30352"/>
            </a:gdLst>
            <a:ahLst/>
            <a:cxnLst>
              <a:cxn ang="0">
                <a:pos x="T0" y="T1"/>
              </a:cxn>
              <a:cxn ang="0">
                <a:pos x="T2" y="T3"/>
              </a:cxn>
              <a:cxn ang="0">
                <a:pos x="T4" y="T5"/>
              </a:cxn>
            </a:cxnLst>
            <a:rect l="0" t="0" r="r" b="b"/>
            <a:pathLst>
              <a:path w="32988" h="30352" fill="none" extrusionOk="0">
                <a:moveTo>
                  <a:pt x="31135" y="-1"/>
                </a:moveTo>
                <a:cubicBezTo>
                  <a:pt x="32356" y="2755"/>
                  <a:pt x="32988" y="5737"/>
                  <a:pt x="32988" y="8752"/>
                </a:cubicBezTo>
                <a:cubicBezTo>
                  <a:pt x="32988" y="20681"/>
                  <a:pt x="23317" y="30352"/>
                  <a:pt x="11388" y="30352"/>
                </a:cubicBezTo>
                <a:cubicBezTo>
                  <a:pt x="7363" y="30352"/>
                  <a:pt x="3419" y="29227"/>
                  <a:pt x="-1" y="27106"/>
                </a:cubicBezTo>
              </a:path>
              <a:path w="32988" h="30352" stroke="0" extrusionOk="0">
                <a:moveTo>
                  <a:pt x="31135" y="-1"/>
                </a:moveTo>
                <a:cubicBezTo>
                  <a:pt x="32356" y="2755"/>
                  <a:pt x="32988" y="5737"/>
                  <a:pt x="32988" y="8752"/>
                </a:cubicBezTo>
                <a:cubicBezTo>
                  <a:pt x="32988" y="20681"/>
                  <a:pt x="23317" y="30352"/>
                  <a:pt x="11388" y="30352"/>
                </a:cubicBezTo>
                <a:cubicBezTo>
                  <a:pt x="7363" y="30352"/>
                  <a:pt x="3419" y="29227"/>
                  <a:pt x="-1" y="27106"/>
                </a:cubicBezTo>
                <a:lnTo>
                  <a:pt x="11388" y="8752"/>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9" name="Arc 23"/>
          <p:cNvSpPr>
            <a:spLocks/>
          </p:cNvSpPr>
          <p:nvPr/>
        </p:nvSpPr>
        <p:spPr bwMode="auto">
          <a:xfrm flipH="1" flipV="1">
            <a:off x="5181600" y="2590800"/>
            <a:ext cx="2209800" cy="762000"/>
          </a:xfrm>
          <a:custGeom>
            <a:avLst/>
            <a:gdLst>
              <a:gd name="G0" fmla="+- 11388 0 0"/>
              <a:gd name="G1" fmla="+- 5685 0 0"/>
              <a:gd name="G2" fmla="+- 21600 0 0"/>
              <a:gd name="T0" fmla="*/ 32227 w 32988"/>
              <a:gd name="T1" fmla="*/ 0 h 27285"/>
              <a:gd name="T2" fmla="*/ 0 w 32988"/>
              <a:gd name="T3" fmla="*/ 24039 h 27285"/>
              <a:gd name="T4" fmla="*/ 11388 w 32988"/>
              <a:gd name="T5" fmla="*/ 5685 h 27285"/>
            </a:gdLst>
            <a:ahLst/>
            <a:cxnLst>
              <a:cxn ang="0">
                <a:pos x="T0" y="T1"/>
              </a:cxn>
              <a:cxn ang="0">
                <a:pos x="T2" y="T3"/>
              </a:cxn>
              <a:cxn ang="0">
                <a:pos x="T4" y="T5"/>
              </a:cxn>
            </a:cxnLst>
            <a:rect l="0" t="0" r="r" b="b"/>
            <a:pathLst>
              <a:path w="32988" h="27285" fill="none" extrusionOk="0">
                <a:moveTo>
                  <a:pt x="32226" y="0"/>
                </a:moveTo>
                <a:cubicBezTo>
                  <a:pt x="32731" y="1852"/>
                  <a:pt x="32988" y="3764"/>
                  <a:pt x="32988" y="5685"/>
                </a:cubicBezTo>
                <a:cubicBezTo>
                  <a:pt x="32988" y="17614"/>
                  <a:pt x="23317" y="27285"/>
                  <a:pt x="11388" y="27285"/>
                </a:cubicBezTo>
                <a:cubicBezTo>
                  <a:pt x="7363" y="27285"/>
                  <a:pt x="3419" y="26160"/>
                  <a:pt x="-1" y="24039"/>
                </a:cubicBezTo>
              </a:path>
              <a:path w="32988" h="27285" stroke="0" extrusionOk="0">
                <a:moveTo>
                  <a:pt x="32226" y="0"/>
                </a:moveTo>
                <a:cubicBezTo>
                  <a:pt x="32731" y="1852"/>
                  <a:pt x="32988" y="3764"/>
                  <a:pt x="32988" y="5685"/>
                </a:cubicBezTo>
                <a:cubicBezTo>
                  <a:pt x="32988" y="17614"/>
                  <a:pt x="23317" y="27285"/>
                  <a:pt x="11388" y="27285"/>
                </a:cubicBezTo>
                <a:cubicBezTo>
                  <a:pt x="7363" y="27285"/>
                  <a:pt x="3419" y="26160"/>
                  <a:pt x="-1" y="24039"/>
                </a:cubicBezTo>
                <a:lnTo>
                  <a:pt x="11388" y="5685"/>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0" name="Line 24"/>
          <p:cNvSpPr>
            <a:spLocks noChangeShapeType="1"/>
          </p:cNvSpPr>
          <p:nvPr/>
        </p:nvSpPr>
        <p:spPr bwMode="auto">
          <a:xfrm flipH="1">
            <a:off x="7391400" y="2514600"/>
            <a:ext cx="76200" cy="1524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21" name="Arc 25"/>
          <p:cNvSpPr>
            <a:spLocks/>
          </p:cNvSpPr>
          <p:nvPr/>
        </p:nvSpPr>
        <p:spPr bwMode="auto">
          <a:xfrm rot="16200000">
            <a:off x="7467600" y="2667000"/>
            <a:ext cx="685800" cy="838200"/>
          </a:xfrm>
          <a:custGeom>
            <a:avLst/>
            <a:gdLst>
              <a:gd name="G0" fmla="+- 19675 0 0"/>
              <a:gd name="G1" fmla="+- 21600 0 0"/>
              <a:gd name="G2" fmla="+- 21600 0 0"/>
              <a:gd name="T0" fmla="*/ 418 w 41275"/>
              <a:gd name="T1" fmla="*/ 11815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418" y="11815"/>
                </a:moveTo>
                <a:cubicBezTo>
                  <a:pt x="4101" y="4566"/>
                  <a:pt x="11543"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418" y="11815"/>
                </a:moveTo>
                <a:cubicBezTo>
                  <a:pt x="4101" y="4566"/>
                  <a:pt x="11543"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grpSp>
        <p:nvGrpSpPr>
          <p:cNvPr id="3" name="Group 2"/>
          <p:cNvGrpSpPr/>
          <p:nvPr/>
        </p:nvGrpSpPr>
        <p:grpSpPr>
          <a:xfrm>
            <a:off x="2247106" y="1717676"/>
            <a:ext cx="685800" cy="1600200"/>
            <a:chOff x="3124200" y="1752600"/>
            <a:chExt cx="685800" cy="1600200"/>
          </a:xfrm>
        </p:grpSpPr>
        <p:sp>
          <p:nvSpPr>
            <p:cNvPr id="22" name="Rectangle 21"/>
            <p:cNvSpPr>
              <a:spLocks noChangeArrowheads="1"/>
            </p:cNvSpPr>
            <p:nvPr/>
          </p:nvSpPr>
          <p:spPr bwMode="auto">
            <a:xfrm>
              <a:off x="3429000" y="1752600"/>
              <a:ext cx="76200" cy="1600200"/>
            </a:xfrm>
            <a:prstGeom prst="rect">
              <a:avLst/>
            </a:prstGeom>
            <a:solidFill>
              <a:srgbClr val="FF0000"/>
            </a:solidFill>
            <a:ln w="12700">
              <a:solidFill>
                <a:srgbClr val="860605"/>
              </a:solidFill>
              <a:miter lim="800000"/>
              <a:headEnd/>
              <a:tailEnd/>
            </a:ln>
            <a:effectLst>
              <a:outerShdw dist="38100" dir="5400000" rotWithShape="0">
                <a:srgbClr val="808080">
                  <a:alpha val="75000"/>
                </a:srgbClr>
              </a:outerShdw>
            </a:effectLst>
          </p:spPr>
          <p:txBody>
            <a:bodyPr anchor="ctr"/>
            <a:lstStyle/>
            <a:p>
              <a:pPr algn="ctr">
                <a:defRPr/>
              </a:pPr>
              <a:endParaRPr lang="en-US">
                <a:solidFill>
                  <a:schemeClr val="lt1"/>
                </a:solidFill>
                <a:latin typeface="Goudy Old Style" panose="02020502050305020303" pitchFamily="18" charset="0"/>
              </a:endParaRPr>
            </a:p>
          </p:txBody>
        </p:sp>
        <p:cxnSp>
          <p:nvCxnSpPr>
            <p:cNvPr id="23" name="Straight Connector 22"/>
            <p:cNvCxnSpPr/>
            <p:nvPr/>
          </p:nvCxnSpPr>
          <p:spPr>
            <a:xfrm flipV="1">
              <a:off x="3505200" y="2971800"/>
              <a:ext cx="76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505200" y="3124200"/>
              <a:ext cx="228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505200" y="3048000"/>
              <a:ext cx="1524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505200" y="3200400"/>
              <a:ext cx="304800" cy="152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32794" name="Group 26"/>
            <p:cNvGrpSpPr>
              <a:grpSpLocks/>
            </p:cNvGrpSpPr>
            <p:nvPr/>
          </p:nvGrpSpPr>
          <p:grpSpPr bwMode="auto">
            <a:xfrm flipH="1">
              <a:off x="3124200" y="2971800"/>
              <a:ext cx="304800" cy="381000"/>
              <a:chOff x="1066800" y="2590800"/>
              <a:chExt cx="304800" cy="381000"/>
            </a:xfrm>
          </p:grpSpPr>
          <p:cxnSp>
            <p:nvCxnSpPr>
              <p:cNvPr id="28" name="Straight Connector 27"/>
              <p:cNvCxnSpPr/>
              <p:nvPr/>
            </p:nvCxnSpPr>
            <p:spPr>
              <a:xfrm flipV="1">
                <a:off x="1066800" y="2590800"/>
                <a:ext cx="76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66800" y="2743200"/>
                <a:ext cx="228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066800" y="2667000"/>
                <a:ext cx="1524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066800" y="2819400"/>
                <a:ext cx="304800" cy="15240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2" name="Arc 20"/>
          <p:cNvSpPr>
            <a:spLocks/>
          </p:cNvSpPr>
          <p:nvPr/>
        </p:nvSpPr>
        <p:spPr bwMode="auto">
          <a:xfrm flipV="1">
            <a:off x="2362200" y="3355975"/>
            <a:ext cx="1287463" cy="2211388"/>
          </a:xfrm>
          <a:custGeom>
            <a:avLst/>
            <a:gdLst>
              <a:gd name="G0" fmla="+- 12193 0 0"/>
              <a:gd name="G1" fmla="+- 0 0 0"/>
              <a:gd name="G2" fmla="+- 21600 0 0"/>
              <a:gd name="T0" fmla="*/ 2785 w 12193"/>
              <a:gd name="T1" fmla="*/ 19444 h 19444"/>
              <a:gd name="T2" fmla="*/ 0 w 12193"/>
              <a:gd name="T3" fmla="*/ 17830 h 19444"/>
              <a:gd name="T4" fmla="*/ 12193 w 12193"/>
              <a:gd name="T5" fmla="*/ 0 h 19444"/>
            </a:gdLst>
            <a:ahLst/>
            <a:cxnLst>
              <a:cxn ang="0">
                <a:pos x="T0" y="T1"/>
              </a:cxn>
              <a:cxn ang="0">
                <a:pos x="T2" y="T3"/>
              </a:cxn>
              <a:cxn ang="0">
                <a:pos x="T4" y="T5"/>
              </a:cxn>
            </a:cxnLst>
            <a:rect l="0" t="0" r="r" b="b"/>
            <a:pathLst>
              <a:path w="12193" h="19444" fill="none" extrusionOk="0">
                <a:moveTo>
                  <a:pt x="2785" y="19443"/>
                </a:moveTo>
                <a:cubicBezTo>
                  <a:pt x="1818" y="18975"/>
                  <a:pt x="887" y="18436"/>
                  <a:pt x="0" y="17829"/>
                </a:cubicBezTo>
              </a:path>
              <a:path w="12193" h="19444" stroke="0" extrusionOk="0">
                <a:moveTo>
                  <a:pt x="2785" y="19443"/>
                </a:moveTo>
                <a:cubicBezTo>
                  <a:pt x="1818" y="18975"/>
                  <a:pt x="887" y="18436"/>
                  <a:pt x="0" y="17829"/>
                </a:cubicBezTo>
                <a:lnTo>
                  <a:pt x="1219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33" name="Line 21"/>
          <p:cNvSpPr>
            <a:spLocks noChangeShapeType="1"/>
          </p:cNvSpPr>
          <p:nvPr/>
        </p:nvSpPr>
        <p:spPr bwMode="auto">
          <a:xfrm flipH="1">
            <a:off x="2657475" y="3352800"/>
            <a:ext cx="2143125"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35" name="Arc 20"/>
          <p:cNvSpPr>
            <a:spLocks/>
          </p:cNvSpPr>
          <p:nvPr/>
        </p:nvSpPr>
        <p:spPr bwMode="auto">
          <a:xfrm flipH="1" flipV="1">
            <a:off x="3817938" y="3352800"/>
            <a:ext cx="1287462" cy="2211388"/>
          </a:xfrm>
          <a:custGeom>
            <a:avLst/>
            <a:gdLst>
              <a:gd name="G0" fmla="+- 12193 0 0"/>
              <a:gd name="G1" fmla="+- 0 0 0"/>
              <a:gd name="G2" fmla="+- 21600 0 0"/>
              <a:gd name="T0" fmla="*/ 2785 w 12193"/>
              <a:gd name="T1" fmla="*/ 19444 h 19444"/>
              <a:gd name="T2" fmla="*/ 0 w 12193"/>
              <a:gd name="T3" fmla="*/ 17830 h 19444"/>
              <a:gd name="T4" fmla="*/ 12193 w 12193"/>
              <a:gd name="T5" fmla="*/ 0 h 19444"/>
            </a:gdLst>
            <a:ahLst/>
            <a:cxnLst>
              <a:cxn ang="0">
                <a:pos x="T0" y="T1"/>
              </a:cxn>
              <a:cxn ang="0">
                <a:pos x="T2" y="T3"/>
              </a:cxn>
              <a:cxn ang="0">
                <a:pos x="T4" y="T5"/>
              </a:cxn>
            </a:cxnLst>
            <a:rect l="0" t="0" r="r" b="b"/>
            <a:pathLst>
              <a:path w="12193" h="19444" fill="none" extrusionOk="0">
                <a:moveTo>
                  <a:pt x="2785" y="19443"/>
                </a:moveTo>
                <a:cubicBezTo>
                  <a:pt x="1818" y="18975"/>
                  <a:pt x="887" y="18436"/>
                  <a:pt x="0" y="17829"/>
                </a:cubicBezTo>
              </a:path>
              <a:path w="12193" h="19444" stroke="0" extrusionOk="0">
                <a:moveTo>
                  <a:pt x="2785" y="19443"/>
                </a:moveTo>
                <a:cubicBezTo>
                  <a:pt x="1818" y="18975"/>
                  <a:pt x="887" y="18436"/>
                  <a:pt x="0" y="17829"/>
                </a:cubicBezTo>
                <a:lnTo>
                  <a:pt x="1219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36" name="Oval 22"/>
          <p:cNvSpPr>
            <a:spLocks noChangeArrowheads="1"/>
          </p:cNvSpPr>
          <p:nvPr/>
        </p:nvSpPr>
        <p:spPr bwMode="auto">
          <a:xfrm rot="16200000">
            <a:off x="7429500" y="3543300"/>
            <a:ext cx="762000" cy="685800"/>
          </a:xfrm>
          <a:prstGeom prst="ellipse">
            <a:avLst/>
          </a:prstGeom>
          <a:solidFill>
            <a:schemeClr val="bg1">
              <a:lumMod val="65000"/>
              <a:alpha val="50000"/>
            </a:schemeClr>
          </a:solidFill>
          <a:ln w="952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39" name="Title 1"/>
          <p:cNvSpPr>
            <a:spLocks noGrp="1"/>
          </p:cNvSpPr>
          <p:nvPr>
            <p:ph type="title"/>
          </p:nvPr>
        </p:nvSpPr>
        <p:spPr>
          <a:xfrm>
            <a:off x="457200" y="533400"/>
            <a:ext cx="8229600" cy="1143000"/>
          </a:xfrm>
        </p:spPr>
        <p:txBody>
          <a:bodyPr/>
          <a:lstStyle/>
          <a:p>
            <a:r>
              <a:rPr lang="en-US" altLang="en-US" dirty="0" smtClean="0">
                <a:latin typeface="Goudy Old Style" panose="02020502050305020303" pitchFamily="18" charset="0"/>
                <a:ea typeface="ＭＳ Ｐゴシック" pitchFamily="34" charset="-128"/>
              </a:rPr>
              <a:t>LASIK</a:t>
            </a:r>
          </a:p>
        </p:txBody>
      </p:sp>
      <p:pic>
        <p:nvPicPr>
          <p:cNvPr id="2"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6028628"/>
            <a:ext cx="609600" cy="609600"/>
          </a:xfrm>
          <a:prstGeom prst="rect">
            <a:avLst/>
          </a:prstGeom>
        </p:spPr>
      </p:pic>
    </p:spTree>
    <p:extLst>
      <p:ext uri="{BB962C8B-B14F-4D97-AF65-F5344CB8AC3E}">
        <p14:creationId xmlns:p14="http://schemas.microsoft.com/office/powerpoint/2010/main" val="206016757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entr" presetSubtype="0" fill="hold" nodeType="withEffect">
                                  <p:stCondLst>
                                    <p:cond delay="30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00104 -0.00046 L 0.23854 -0.00046 " pathEditMode="relative" rAng="0" ptsTypes="AA">
                                      <p:cBhvr>
                                        <p:cTn id="12" dur="2000" fill="hold"/>
                                        <p:tgtEl>
                                          <p:spTgt spid="3"/>
                                        </p:tgtEl>
                                        <p:attrNameLst>
                                          <p:attrName>ppt_x</p:attrName>
                                          <p:attrName>ppt_y</p:attrName>
                                        </p:attrNameLst>
                                      </p:cBhvr>
                                      <p:rCtr x="11979"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77012" y="457200"/>
            <a:ext cx="8229600" cy="1143000"/>
          </a:xfrm>
        </p:spPr>
        <p:txBody>
          <a:bodyPr/>
          <a:lstStyle/>
          <a:p>
            <a:r>
              <a:rPr lang="en-US" altLang="en-US" dirty="0" smtClean="0">
                <a:ea typeface="ＭＳ Ｐゴシック" pitchFamily="34" charset="-128"/>
              </a:rPr>
              <a:t>LASIK</a:t>
            </a:r>
          </a:p>
        </p:txBody>
      </p:sp>
      <p:sp>
        <p:nvSpPr>
          <p:cNvPr id="4" name="Arc 5"/>
          <p:cNvSpPr>
            <a:spLocks/>
          </p:cNvSpPr>
          <p:nvPr/>
        </p:nvSpPr>
        <p:spPr bwMode="auto">
          <a:xfrm flipV="1">
            <a:off x="1535113" y="2703513"/>
            <a:ext cx="4260850" cy="2436812"/>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5" name="Arc 6"/>
          <p:cNvSpPr>
            <a:spLocks/>
          </p:cNvSpPr>
          <p:nvPr/>
        </p:nvSpPr>
        <p:spPr bwMode="auto">
          <a:xfrm flipV="1">
            <a:off x="1981200" y="3387725"/>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6" name="Arc 7"/>
          <p:cNvSpPr>
            <a:spLocks/>
          </p:cNvSpPr>
          <p:nvPr/>
        </p:nvSpPr>
        <p:spPr bwMode="auto">
          <a:xfrm>
            <a:off x="5557838" y="4149725"/>
            <a:ext cx="1143000" cy="744538"/>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7" name="Arc 8"/>
          <p:cNvSpPr>
            <a:spLocks/>
          </p:cNvSpPr>
          <p:nvPr/>
        </p:nvSpPr>
        <p:spPr bwMode="auto">
          <a:xfrm flipH="1" flipV="1">
            <a:off x="533400" y="4149725"/>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8" name="Freeform 9"/>
          <p:cNvSpPr>
            <a:spLocks/>
          </p:cNvSpPr>
          <p:nvPr/>
        </p:nvSpPr>
        <p:spPr bwMode="auto">
          <a:xfrm>
            <a:off x="990600" y="4291013"/>
            <a:ext cx="2433638" cy="760412"/>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9" name="Freeform 10"/>
          <p:cNvSpPr>
            <a:spLocks/>
          </p:cNvSpPr>
          <p:nvPr/>
        </p:nvSpPr>
        <p:spPr bwMode="auto">
          <a:xfrm>
            <a:off x="4071938" y="4271963"/>
            <a:ext cx="2138362" cy="760412"/>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0" name="Arc 12"/>
          <p:cNvSpPr>
            <a:spLocks/>
          </p:cNvSpPr>
          <p:nvPr/>
        </p:nvSpPr>
        <p:spPr bwMode="auto">
          <a:xfrm flipV="1">
            <a:off x="1436688" y="2532063"/>
            <a:ext cx="4449762" cy="2436812"/>
          </a:xfrm>
          <a:custGeom>
            <a:avLst/>
            <a:gdLst>
              <a:gd name="G0" fmla="+- 19723 0 0"/>
              <a:gd name="G1" fmla="+- 0 0 0"/>
              <a:gd name="G2" fmla="+- 21600 0 0"/>
              <a:gd name="T0" fmla="*/ 39595 w 39595"/>
              <a:gd name="T1" fmla="*/ 8466 h 21600"/>
              <a:gd name="T2" fmla="*/ 0 w 39595"/>
              <a:gd name="T3" fmla="*/ 8806 h 21600"/>
              <a:gd name="T4" fmla="*/ 19723 w 39595"/>
              <a:gd name="T5" fmla="*/ 0 h 21600"/>
            </a:gdLst>
            <a:ahLst/>
            <a:cxnLst>
              <a:cxn ang="0">
                <a:pos x="T0" y="T1"/>
              </a:cxn>
              <a:cxn ang="0">
                <a:pos x="T2" y="T3"/>
              </a:cxn>
              <a:cxn ang="0">
                <a:pos x="T4" y="T5"/>
              </a:cxn>
            </a:cxnLst>
            <a:rect l="0" t="0" r="r" b="b"/>
            <a:pathLst>
              <a:path w="39595" h="21600" fill="none" extrusionOk="0">
                <a:moveTo>
                  <a:pt x="39594" y="8465"/>
                </a:moveTo>
                <a:cubicBezTo>
                  <a:pt x="36201" y="16430"/>
                  <a:pt x="28380" y="21599"/>
                  <a:pt x="19723" y="21600"/>
                </a:cubicBezTo>
                <a:cubicBezTo>
                  <a:pt x="11200" y="21600"/>
                  <a:pt x="3474" y="16588"/>
                  <a:pt x="-1" y="8806"/>
                </a:cubicBezTo>
              </a:path>
              <a:path w="39595" h="21600" stroke="0" extrusionOk="0">
                <a:moveTo>
                  <a:pt x="39594" y="8465"/>
                </a:moveTo>
                <a:cubicBezTo>
                  <a:pt x="36201" y="16430"/>
                  <a:pt x="28380" y="21599"/>
                  <a:pt x="19723" y="21600"/>
                </a:cubicBezTo>
                <a:cubicBezTo>
                  <a:pt x="11200" y="21600"/>
                  <a:pt x="3474" y="16588"/>
                  <a:pt x="-1" y="8806"/>
                </a:cubicBezTo>
                <a:lnTo>
                  <a:pt x="1972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1" name="Arc 13"/>
          <p:cNvSpPr>
            <a:spLocks/>
          </p:cNvSpPr>
          <p:nvPr/>
        </p:nvSpPr>
        <p:spPr bwMode="auto">
          <a:xfrm flipH="1" flipV="1">
            <a:off x="457200" y="39798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2" name="Arc 14"/>
          <p:cNvSpPr>
            <a:spLocks/>
          </p:cNvSpPr>
          <p:nvPr/>
        </p:nvSpPr>
        <p:spPr bwMode="auto">
          <a:xfrm>
            <a:off x="5638800" y="3997325"/>
            <a:ext cx="1143000" cy="744538"/>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 name="Line 15"/>
          <p:cNvSpPr>
            <a:spLocks noChangeShapeType="1"/>
          </p:cNvSpPr>
          <p:nvPr/>
        </p:nvSpPr>
        <p:spPr bwMode="auto">
          <a:xfrm>
            <a:off x="2133600" y="3065463"/>
            <a:ext cx="228600" cy="22860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6" name="Arc 19"/>
          <p:cNvSpPr>
            <a:spLocks/>
          </p:cNvSpPr>
          <p:nvPr/>
        </p:nvSpPr>
        <p:spPr bwMode="auto">
          <a:xfrm flipV="1">
            <a:off x="3657600" y="3141663"/>
            <a:ext cx="1362075" cy="2214562"/>
          </a:xfrm>
          <a:custGeom>
            <a:avLst/>
            <a:gdLst>
              <a:gd name="G0" fmla="+- 0 0 0"/>
              <a:gd name="G1" fmla="+- 0 0 0"/>
              <a:gd name="G2" fmla="+- 21600 0 0"/>
              <a:gd name="T0" fmla="*/ 12895 w 12895"/>
              <a:gd name="T1" fmla="*/ 17328 h 19479"/>
              <a:gd name="T2" fmla="*/ 9334 w 12895"/>
              <a:gd name="T3" fmla="*/ 19479 h 19479"/>
              <a:gd name="T4" fmla="*/ 0 w 12895"/>
              <a:gd name="T5" fmla="*/ 0 h 19479"/>
            </a:gdLst>
            <a:ahLst/>
            <a:cxnLst>
              <a:cxn ang="0">
                <a:pos x="T0" y="T1"/>
              </a:cxn>
              <a:cxn ang="0">
                <a:pos x="T2" y="T3"/>
              </a:cxn>
              <a:cxn ang="0">
                <a:pos x="T4" y="T5"/>
              </a:cxn>
            </a:cxnLst>
            <a:rect l="0" t="0" r="r" b="b"/>
            <a:pathLst>
              <a:path w="12895" h="19479" fill="none" extrusionOk="0">
                <a:moveTo>
                  <a:pt x="12895" y="17328"/>
                </a:moveTo>
                <a:cubicBezTo>
                  <a:pt x="11780" y="18158"/>
                  <a:pt x="10587" y="18878"/>
                  <a:pt x="9334" y="19479"/>
                </a:cubicBezTo>
              </a:path>
              <a:path w="12895" h="19479" stroke="0" extrusionOk="0">
                <a:moveTo>
                  <a:pt x="12895" y="17328"/>
                </a:moveTo>
                <a:cubicBezTo>
                  <a:pt x="11780" y="18158"/>
                  <a:pt x="10587" y="18878"/>
                  <a:pt x="9334" y="19479"/>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7" name="Arc 20"/>
          <p:cNvSpPr>
            <a:spLocks/>
          </p:cNvSpPr>
          <p:nvPr/>
        </p:nvSpPr>
        <p:spPr bwMode="auto">
          <a:xfrm flipV="1">
            <a:off x="2362200" y="3144838"/>
            <a:ext cx="1287463" cy="2211387"/>
          </a:xfrm>
          <a:custGeom>
            <a:avLst/>
            <a:gdLst>
              <a:gd name="G0" fmla="+- 12193 0 0"/>
              <a:gd name="G1" fmla="+- 0 0 0"/>
              <a:gd name="G2" fmla="+- 21600 0 0"/>
              <a:gd name="T0" fmla="*/ 2785 w 12193"/>
              <a:gd name="T1" fmla="*/ 19444 h 19444"/>
              <a:gd name="T2" fmla="*/ 0 w 12193"/>
              <a:gd name="T3" fmla="*/ 17830 h 19444"/>
              <a:gd name="T4" fmla="*/ 12193 w 12193"/>
              <a:gd name="T5" fmla="*/ 0 h 19444"/>
            </a:gdLst>
            <a:ahLst/>
            <a:cxnLst>
              <a:cxn ang="0">
                <a:pos x="T0" y="T1"/>
              </a:cxn>
              <a:cxn ang="0">
                <a:pos x="T2" y="T3"/>
              </a:cxn>
              <a:cxn ang="0">
                <a:pos x="T4" y="T5"/>
              </a:cxn>
            </a:cxnLst>
            <a:rect l="0" t="0" r="r" b="b"/>
            <a:pathLst>
              <a:path w="12193" h="19444" fill="none" extrusionOk="0">
                <a:moveTo>
                  <a:pt x="2785" y="19443"/>
                </a:moveTo>
                <a:cubicBezTo>
                  <a:pt x="1818" y="18975"/>
                  <a:pt x="887" y="18436"/>
                  <a:pt x="0" y="17829"/>
                </a:cubicBezTo>
              </a:path>
              <a:path w="12193" h="19444" stroke="0" extrusionOk="0">
                <a:moveTo>
                  <a:pt x="2785" y="19443"/>
                </a:moveTo>
                <a:cubicBezTo>
                  <a:pt x="1818" y="18975"/>
                  <a:pt x="887" y="18436"/>
                  <a:pt x="0" y="17829"/>
                </a:cubicBezTo>
                <a:lnTo>
                  <a:pt x="1219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8" name="Line 21"/>
          <p:cNvSpPr>
            <a:spLocks noChangeShapeType="1"/>
          </p:cNvSpPr>
          <p:nvPr/>
        </p:nvSpPr>
        <p:spPr bwMode="auto">
          <a:xfrm flipH="1">
            <a:off x="2657475" y="3141663"/>
            <a:ext cx="1981200" cy="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20" name="Arc 16"/>
          <p:cNvSpPr>
            <a:spLocks/>
          </p:cNvSpPr>
          <p:nvPr/>
        </p:nvSpPr>
        <p:spPr bwMode="auto">
          <a:xfrm flipV="1">
            <a:off x="2362200" y="2836863"/>
            <a:ext cx="2654300" cy="2514600"/>
          </a:xfrm>
          <a:custGeom>
            <a:avLst/>
            <a:gdLst>
              <a:gd name="G0" fmla="+- 12244 0 0"/>
              <a:gd name="G1" fmla="+- 0 0 0"/>
              <a:gd name="G2" fmla="+- 21600 0 0"/>
              <a:gd name="T0" fmla="*/ 25139 w 25139"/>
              <a:gd name="T1" fmla="*/ 17328 h 21600"/>
              <a:gd name="T2" fmla="*/ 0 w 25139"/>
              <a:gd name="T3" fmla="*/ 17795 h 21600"/>
              <a:gd name="T4" fmla="*/ 12244 w 25139"/>
              <a:gd name="T5" fmla="*/ 0 h 21600"/>
            </a:gdLst>
            <a:ahLst/>
            <a:cxnLst>
              <a:cxn ang="0">
                <a:pos x="T0" y="T1"/>
              </a:cxn>
              <a:cxn ang="0">
                <a:pos x="T2" y="T3"/>
              </a:cxn>
              <a:cxn ang="0">
                <a:pos x="T4" y="T5"/>
              </a:cxn>
            </a:cxnLst>
            <a:rect l="0" t="0" r="r" b="b"/>
            <a:pathLst>
              <a:path w="25139" h="21600" fill="none" extrusionOk="0">
                <a:moveTo>
                  <a:pt x="25139" y="17328"/>
                </a:moveTo>
                <a:cubicBezTo>
                  <a:pt x="21412" y="20102"/>
                  <a:pt x="16889" y="21599"/>
                  <a:pt x="12244" y="21600"/>
                </a:cubicBezTo>
                <a:cubicBezTo>
                  <a:pt x="7871" y="21600"/>
                  <a:pt x="3602" y="20273"/>
                  <a:pt x="0" y="17794"/>
                </a:cubicBezTo>
              </a:path>
              <a:path w="25139" h="21600" stroke="0" extrusionOk="0">
                <a:moveTo>
                  <a:pt x="25139" y="17328"/>
                </a:moveTo>
                <a:cubicBezTo>
                  <a:pt x="21412" y="20102"/>
                  <a:pt x="16889" y="21599"/>
                  <a:pt x="12244" y="21600"/>
                </a:cubicBezTo>
                <a:cubicBezTo>
                  <a:pt x="7871" y="21600"/>
                  <a:pt x="3602" y="20273"/>
                  <a:pt x="0" y="17794"/>
                </a:cubicBezTo>
                <a:lnTo>
                  <a:pt x="12244"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1" name="Oval 16"/>
          <p:cNvSpPr>
            <a:spLocks noChangeArrowheads="1"/>
          </p:cNvSpPr>
          <p:nvPr/>
        </p:nvSpPr>
        <p:spPr bwMode="auto">
          <a:xfrm>
            <a:off x="6932613" y="2989263"/>
            <a:ext cx="1676400" cy="1447800"/>
          </a:xfrm>
          <a:prstGeom prst="ellipse">
            <a:avLst/>
          </a:pr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2" name="Arc 17"/>
          <p:cNvSpPr>
            <a:spLocks/>
          </p:cNvSpPr>
          <p:nvPr/>
        </p:nvSpPr>
        <p:spPr bwMode="auto">
          <a:xfrm rot="16200000" flipH="1">
            <a:off x="7323138" y="3284537"/>
            <a:ext cx="952500" cy="860425"/>
          </a:xfrm>
          <a:custGeom>
            <a:avLst/>
            <a:gdLst>
              <a:gd name="G0" fmla="+- 19675 0 0"/>
              <a:gd name="G1" fmla="+- 21600 0 0"/>
              <a:gd name="G2" fmla="+- 21600 0 0"/>
              <a:gd name="T0" fmla="*/ 952 w 41275"/>
              <a:gd name="T1" fmla="*/ 10829 h 43200"/>
              <a:gd name="T2" fmla="*/ 0 w 41275"/>
              <a:gd name="T3" fmla="*/ 30515 h 43200"/>
              <a:gd name="T4" fmla="*/ 19675 w 41275"/>
              <a:gd name="T5" fmla="*/ 21600 h 43200"/>
            </a:gdLst>
            <a:ahLst/>
            <a:cxnLst>
              <a:cxn ang="0">
                <a:pos x="T0" y="T1"/>
              </a:cxn>
              <a:cxn ang="0">
                <a:pos x="T2" y="T3"/>
              </a:cxn>
              <a:cxn ang="0">
                <a:pos x="T4" y="T5"/>
              </a:cxn>
            </a:cxnLst>
            <a:rect l="0" t="0" r="r" b="b"/>
            <a:pathLst>
              <a:path w="41275" h="43200" fill="none"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path>
              <a:path w="41275" h="43200" stroke="0" extrusionOk="0">
                <a:moveTo>
                  <a:pt x="952" y="10829"/>
                </a:moveTo>
                <a:cubicBezTo>
                  <a:pt x="4806" y="4129"/>
                  <a:pt x="11946" y="-1"/>
                  <a:pt x="19675" y="0"/>
                </a:cubicBezTo>
                <a:cubicBezTo>
                  <a:pt x="31604" y="0"/>
                  <a:pt x="41275" y="9670"/>
                  <a:pt x="41275" y="21600"/>
                </a:cubicBezTo>
                <a:cubicBezTo>
                  <a:pt x="41275" y="33529"/>
                  <a:pt x="31604" y="43200"/>
                  <a:pt x="19675" y="43200"/>
                </a:cubicBezTo>
                <a:cubicBezTo>
                  <a:pt x="11195" y="43200"/>
                  <a:pt x="3500" y="38238"/>
                  <a:pt x="0" y="30514"/>
                </a:cubicBezTo>
                <a:lnTo>
                  <a:pt x="19675" y="21600"/>
                </a:lnTo>
                <a:close/>
              </a:path>
            </a:pathLst>
          </a:custGeom>
          <a:noFill/>
          <a:ln w="952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3" name="Oval 22"/>
          <p:cNvSpPr>
            <a:spLocks noChangeArrowheads="1"/>
          </p:cNvSpPr>
          <p:nvPr/>
        </p:nvSpPr>
        <p:spPr bwMode="auto">
          <a:xfrm rot="16015480">
            <a:off x="7391400" y="3370263"/>
            <a:ext cx="838200" cy="685800"/>
          </a:xfrm>
          <a:prstGeom prst="ellipse">
            <a:avLst/>
          </a:prstGeom>
          <a:solidFill>
            <a:schemeClr val="bg1">
              <a:lumMod val="65000"/>
              <a:alpha val="50000"/>
            </a:schemeClr>
          </a:solidFill>
          <a:ln w="952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4" name="Text Box 26"/>
          <p:cNvSpPr txBox="1">
            <a:spLocks noChangeArrowheads="1"/>
          </p:cNvSpPr>
          <p:nvPr/>
        </p:nvSpPr>
        <p:spPr bwMode="auto">
          <a:xfrm>
            <a:off x="533400" y="5181600"/>
            <a:ext cx="8305800" cy="1200150"/>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defRPr/>
            </a:pPr>
            <a:r>
              <a:rPr lang="en-US" sz="2400" b="0" dirty="0" smtClean="0">
                <a:latin typeface="+mn-lt"/>
              </a:rPr>
              <a:t>The flap is repositioned and smoothed out.  The eye is inspected to make sure there is no debris under flap and there are no folds are in the flap.  Flap settles into position over the next several days.  </a:t>
            </a:r>
          </a:p>
        </p:txBody>
      </p:sp>
      <p:pic>
        <p:nvPicPr>
          <p:cNvPr id="2"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 y="6079881"/>
            <a:ext cx="609600" cy="609600"/>
          </a:xfrm>
          <a:prstGeom prst="rect">
            <a:avLst/>
          </a:prstGeom>
        </p:spPr>
      </p:pic>
    </p:spTree>
    <p:extLst>
      <p:ext uri="{BB962C8B-B14F-4D97-AF65-F5344CB8AC3E}">
        <p14:creationId xmlns:p14="http://schemas.microsoft.com/office/powerpoint/2010/main" val="1514982472"/>
      </p:ext>
    </p:extLst>
  </p:cSld>
  <p:clrMapOvr>
    <a:masterClrMapping/>
  </p:clrMapOvr>
  <mc:AlternateContent xmlns:mc="http://schemas.openxmlformats.org/markup-compatibility/2006" xmlns:p14="http://schemas.microsoft.com/office/powerpoint/2010/main">
    <mc:Choice Requires="p14">
      <p:transition spd="slow" p14:dur="1500" advTm="17000">
        <p:random/>
      </p:transition>
    </mc:Choice>
    <mc:Fallback xmlns="">
      <p:transition spd="slow" advTm="1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92188" y="457200"/>
            <a:ext cx="7313612" cy="868363"/>
          </a:xfrm>
        </p:spPr>
        <p:txBody>
          <a:bodyPr/>
          <a:lstStyle/>
          <a:p>
            <a:r>
              <a:rPr lang="en-US" altLang="en-US" dirty="0" smtClean="0">
                <a:ea typeface="ＭＳ Ｐゴシック" pitchFamily="34" charset="-128"/>
              </a:rPr>
              <a:t>Who makes a good candidate?</a:t>
            </a:r>
          </a:p>
        </p:txBody>
      </p:sp>
      <p:sp>
        <p:nvSpPr>
          <p:cNvPr id="38915" name="Content Placeholder 2"/>
          <p:cNvSpPr>
            <a:spLocks noGrp="1"/>
          </p:cNvSpPr>
          <p:nvPr>
            <p:ph idx="1"/>
          </p:nvPr>
        </p:nvSpPr>
        <p:spPr>
          <a:xfrm>
            <a:off x="304800" y="1295400"/>
            <a:ext cx="8534400" cy="4056063"/>
          </a:xfrm>
        </p:spPr>
        <p:txBody>
          <a:bodyPr/>
          <a:lstStyle/>
          <a:p>
            <a:r>
              <a:rPr lang="en-US" altLang="en-US" sz="2800" dirty="0" smtClean="0">
                <a:ea typeface="ＭＳ Ｐゴシック" pitchFamily="34" charset="-128"/>
              </a:rPr>
              <a:t>Correction is stable</a:t>
            </a:r>
          </a:p>
          <a:p>
            <a:r>
              <a:rPr lang="en-US" altLang="en-US" sz="2800" dirty="0" smtClean="0">
                <a:ea typeface="ＭＳ Ｐゴシック" pitchFamily="34" charset="-128"/>
              </a:rPr>
              <a:t>No underlying eye conditions </a:t>
            </a:r>
            <a:r>
              <a:rPr lang="en-US" altLang="en-US" sz="1800" dirty="0" smtClean="0">
                <a:ea typeface="ＭＳ Ｐゴシック" pitchFamily="34" charset="-128"/>
              </a:rPr>
              <a:t>(glaucoma, cataracts, corneal </a:t>
            </a:r>
            <a:r>
              <a:rPr lang="en-US" altLang="en-US" sz="1800" dirty="0" err="1" smtClean="0">
                <a:ea typeface="ＭＳ Ｐゴシック" pitchFamily="34" charset="-128"/>
              </a:rPr>
              <a:t>dz</a:t>
            </a:r>
            <a:r>
              <a:rPr lang="en-US" altLang="en-US" sz="1800" dirty="0" smtClean="0">
                <a:ea typeface="ＭＳ Ｐゴシック" pitchFamily="34" charset="-128"/>
              </a:rPr>
              <a:t>)</a:t>
            </a:r>
          </a:p>
          <a:p>
            <a:r>
              <a:rPr lang="en-US" altLang="en-US" sz="2800" dirty="0" smtClean="0">
                <a:ea typeface="ＭＳ Ｐゴシック" pitchFamily="34" charset="-128"/>
              </a:rPr>
              <a:t>Normal medical history and medication use        </a:t>
            </a:r>
            <a:r>
              <a:rPr lang="en-US" altLang="en-US" sz="1800" dirty="0" smtClean="0">
                <a:ea typeface="ＭＳ Ｐゴシック" pitchFamily="34" charset="-128"/>
              </a:rPr>
              <a:t>(particularly as it relates to poor wound healing)</a:t>
            </a:r>
          </a:p>
          <a:p>
            <a:r>
              <a:rPr lang="en-US" altLang="en-US" sz="2800" dirty="0" smtClean="0">
                <a:ea typeface="ＭＳ Ｐゴシック" pitchFamily="34" charset="-128"/>
              </a:rPr>
              <a:t>No predisposing risk factors of bad outcomes:</a:t>
            </a:r>
          </a:p>
          <a:p>
            <a:pPr lvl="1"/>
            <a:r>
              <a:rPr lang="en-US" altLang="en-US" sz="2400" dirty="0" smtClean="0">
                <a:ea typeface="ＭＳ Ｐゴシック" pitchFamily="34" charset="-128"/>
              </a:rPr>
              <a:t>Thin corneas </a:t>
            </a:r>
          </a:p>
          <a:p>
            <a:pPr lvl="1"/>
            <a:r>
              <a:rPr lang="en-US" altLang="en-US" sz="2400" dirty="0" smtClean="0">
                <a:ea typeface="ＭＳ Ｐゴシック" pitchFamily="34" charset="-128"/>
              </a:rPr>
              <a:t>Warping of cornea (</a:t>
            </a:r>
            <a:r>
              <a:rPr lang="en-US" altLang="en-US" sz="2400" dirty="0" err="1" smtClean="0">
                <a:ea typeface="ＭＳ Ｐゴシック" pitchFamily="34" charset="-128"/>
              </a:rPr>
              <a:t>ectasia</a:t>
            </a:r>
            <a:r>
              <a:rPr lang="en-US" altLang="en-US" sz="2400" dirty="0" smtClean="0">
                <a:ea typeface="ＭＳ Ｐゴシック" pitchFamily="34" charset="-128"/>
              </a:rPr>
              <a:t> / </a:t>
            </a:r>
            <a:r>
              <a:rPr lang="en-US" altLang="en-US" sz="2400" dirty="0" err="1" smtClean="0">
                <a:ea typeface="ＭＳ Ｐゴシック" pitchFamily="34" charset="-128"/>
              </a:rPr>
              <a:t>keratoconus</a:t>
            </a:r>
            <a:r>
              <a:rPr lang="en-US" altLang="en-US" sz="2400" dirty="0" smtClean="0">
                <a:ea typeface="ＭＳ Ｐゴシック" pitchFamily="34" charset="-128"/>
              </a:rPr>
              <a:t>)</a:t>
            </a:r>
          </a:p>
          <a:p>
            <a:pPr lvl="1"/>
            <a:r>
              <a:rPr lang="en-US" altLang="en-US" sz="2400" dirty="0" smtClean="0">
                <a:ea typeface="ＭＳ Ｐゴシック" pitchFamily="34" charset="-128"/>
              </a:rPr>
              <a:t>Dry eye </a:t>
            </a:r>
          </a:p>
          <a:p>
            <a:pPr lvl="1"/>
            <a:r>
              <a:rPr lang="en-US" altLang="en-US" sz="2400" dirty="0" smtClean="0">
                <a:ea typeface="ＭＳ Ｐゴシック" pitchFamily="34" charset="-128"/>
              </a:rPr>
              <a:t>Large pupils </a:t>
            </a:r>
          </a:p>
          <a:p>
            <a:pPr lvl="1"/>
            <a:r>
              <a:rPr lang="en-US" altLang="en-US" sz="2400" dirty="0" smtClean="0">
                <a:ea typeface="ＭＳ Ｐゴシック" pitchFamily="34" charset="-128"/>
              </a:rPr>
              <a:t>Trauma, prior eye infections or prior eye surgery</a:t>
            </a:r>
          </a:p>
          <a:p>
            <a:pPr lvl="1"/>
            <a:endParaRPr lang="en-US" altLang="en-US" sz="2400" dirty="0" smtClean="0">
              <a:ea typeface="ＭＳ Ｐゴシック" pitchFamily="34" charset="-128"/>
            </a:endParaRPr>
          </a:p>
          <a:p>
            <a:pPr lvl="1"/>
            <a:endParaRPr lang="en-US" altLang="en-US" sz="2400" dirty="0" smtClean="0">
              <a:ea typeface="ＭＳ Ｐゴシック" pitchFamily="34" charset="-128"/>
            </a:endParaRPr>
          </a:p>
          <a:p>
            <a:endParaRPr lang="en-US" altLang="en-US" sz="2800" dirty="0" smtClean="0">
              <a:ea typeface="ＭＳ Ｐゴシック" pitchFamily="34" charset="-128"/>
            </a:endParaRPr>
          </a:p>
        </p:txBody>
      </p:sp>
      <p:pic>
        <p:nvPicPr>
          <p:cNvPr id="2"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19800"/>
            <a:ext cx="609600" cy="609600"/>
          </a:xfrm>
          <a:prstGeom prst="rect">
            <a:avLst/>
          </a:prstGeom>
        </p:spPr>
      </p:pic>
    </p:spTree>
    <p:extLst>
      <p:ext uri="{BB962C8B-B14F-4D97-AF65-F5344CB8AC3E}">
        <p14:creationId xmlns:p14="http://schemas.microsoft.com/office/powerpoint/2010/main" val="3721869709"/>
      </p:ext>
    </p:extLst>
  </p:cSld>
  <p:clrMapOvr>
    <a:masterClrMapping/>
  </p:clrMapOvr>
  <mc:AlternateContent xmlns:mc="http://schemas.openxmlformats.org/markup-compatibility/2006" xmlns:p14="http://schemas.microsoft.com/office/powerpoint/2010/main">
    <mc:Choice Requires="p14">
      <p:transition spd="slow" p14:dur="1500" advTm="25000">
        <p:random/>
      </p:transition>
    </mc:Choice>
    <mc:Fallback xmlns="">
      <p:transition spd="slow" advTm="2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381000"/>
            <a:ext cx="7313613" cy="868363"/>
          </a:xfrm>
        </p:spPr>
        <p:txBody>
          <a:bodyPr/>
          <a:lstStyle/>
          <a:p>
            <a:r>
              <a:rPr lang="en-US" altLang="en-US" smtClean="0">
                <a:latin typeface="Goudy Old Style" panose="02020502050305020303" pitchFamily="18" charset="0"/>
                <a:ea typeface="ＭＳ Ｐゴシック" pitchFamily="34" charset="-128"/>
              </a:rPr>
              <a:t>How will I see after surgery?</a:t>
            </a:r>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371600"/>
            <a:ext cx="473075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5181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063" y="496093"/>
            <a:ext cx="8686800" cy="1096963"/>
          </a:xfrm>
        </p:spPr>
        <p:txBody>
          <a:bodyPr/>
          <a:lstStyle/>
          <a:p>
            <a:pPr eaLnBrk="1" hangingPunct="1"/>
            <a:r>
              <a:rPr lang="en-US" altLang="en-US" sz="3600" dirty="0" smtClean="0">
                <a:ea typeface="ＭＳ Ｐゴシック" pitchFamily="34" charset="-128"/>
              </a:rPr>
              <a:t>What are the risks?</a:t>
            </a:r>
            <a:endParaRPr lang="en-US" altLang="en-US" sz="3600" dirty="0" smtClean="0">
              <a:solidFill>
                <a:srgbClr val="FF0000"/>
              </a:solidFill>
              <a:ea typeface="ＭＳ Ｐゴシック" pitchFamily="34" charset="-128"/>
            </a:endParaRPr>
          </a:p>
        </p:txBody>
      </p:sp>
      <p:sp>
        <p:nvSpPr>
          <p:cNvPr id="110595" name="Rectangle 3"/>
          <p:cNvSpPr>
            <a:spLocks noGrp="1" noChangeArrowheads="1"/>
          </p:cNvSpPr>
          <p:nvPr>
            <p:ph idx="1"/>
          </p:nvPr>
        </p:nvSpPr>
        <p:spPr>
          <a:xfrm>
            <a:off x="990599" y="1752600"/>
            <a:ext cx="7313613" cy="4056063"/>
          </a:xfrm>
        </p:spPr>
        <p:txBody>
          <a:bodyPr rtlCol="0">
            <a:noAutofit/>
          </a:bodyPr>
          <a:lstStyle/>
          <a:p>
            <a:pPr eaLnBrk="1" fontAlgn="auto" hangingPunct="1">
              <a:lnSpc>
                <a:spcPct val="90000"/>
              </a:lnSpc>
              <a:spcAft>
                <a:spcPts val="0"/>
              </a:spcAft>
              <a:defRPr/>
            </a:pPr>
            <a:r>
              <a:rPr lang="en-US" dirty="0" smtClean="0">
                <a:effectLst>
                  <a:outerShdw blurRad="38100" dist="38100" dir="2700000" algn="tl">
                    <a:srgbClr val="FFFFFF"/>
                  </a:outerShdw>
                </a:effectLst>
                <a:latin typeface="+mj-lt"/>
              </a:rPr>
              <a:t>These are </a:t>
            </a:r>
            <a:r>
              <a:rPr lang="en-US" dirty="0">
                <a:effectLst>
                  <a:outerShdw blurRad="38100" dist="38100" dir="2700000" algn="tl">
                    <a:srgbClr val="FFFFFF"/>
                  </a:outerShdw>
                </a:effectLst>
                <a:latin typeface="+mj-lt"/>
              </a:rPr>
              <a:t>irreversible </a:t>
            </a:r>
            <a:r>
              <a:rPr lang="en-US" dirty="0">
                <a:solidFill>
                  <a:srgbClr val="FF5050"/>
                </a:solidFill>
                <a:effectLst>
                  <a:outerShdw blurRad="38100" dist="38100" dir="2700000" algn="tl">
                    <a:srgbClr val="FFFFFF"/>
                  </a:outerShdw>
                </a:effectLst>
                <a:latin typeface="+mj-lt"/>
              </a:rPr>
              <a:t>SURGICAL</a:t>
            </a:r>
            <a:r>
              <a:rPr lang="en-US" dirty="0">
                <a:effectLst>
                  <a:outerShdw blurRad="38100" dist="38100" dir="2700000" algn="tl">
                    <a:srgbClr val="FFFFFF"/>
                  </a:outerShdw>
                </a:effectLst>
                <a:latin typeface="+mj-lt"/>
              </a:rPr>
              <a:t> procedures</a:t>
            </a:r>
          </a:p>
          <a:p>
            <a:pPr eaLnBrk="1" fontAlgn="auto" hangingPunct="1">
              <a:lnSpc>
                <a:spcPct val="90000"/>
              </a:lnSpc>
              <a:spcAft>
                <a:spcPts val="0"/>
              </a:spcAft>
              <a:defRPr/>
            </a:pPr>
            <a:r>
              <a:rPr lang="en-US" dirty="0">
                <a:effectLst>
                  <a:outerShdw blurRad="38100" dist="38100" dir="2700000" algn="tl">
                    <a:srgbClr val="FFFFFF"/>
                  </a:outerShdw>
                </a:effectLst>
                <a:latin typeface="+mj-lt"/>
              </a:rPr>
              <a:t>There are </a:t>
            </a:r>
            <a:r>
              <a:rPr lang="en-US" dirty="0">
                <a:solidFill>
                  <a:srgbClr val="FF5050"/>
                </a:solidFill>
                <a:effectLst>
                  <a:outerShdw blurRad="38100" dist="38100" dir="2700000" algn="tl">
                    <a:srgbClr val="FFFFFF"/>
                  </a:outerShdw>
                </a:effectLst>
                <a:latin typeface="+mj-lt"/>
              </a:rPr>
              <a:t>RISKS</a:t>
            </a:r>
            <a:r>
              <a:rPr lang="en-US" dirty="0">
                <a:effectLst>
                  <a:outerShdw blurRad="38100" dist="38100" dir="2700000" algn="tl">
                    <a:srgbClr val="FFFFFF"/>
                  </a:outerShdw>
                </a:effectLst>
                <a:latin typeface="+mj-lt"/>
              </a:rPr>
              <a:t> associated with the procedures</a:t>
            </a:r>
          </a:p>
          <a:p>
            <a:pPr eaLnBrk="1" fontAlgn="auto" hangingPunct="1">
              <a:lnSpc>
                <a:spcPct val="90000"/>
              </a:lnSpc>
              <a:spcAft>
                <a:spcPts val="0"/>
              </a:spcAft>
              <a:defRPr/>
            </a:pPr>
            <a:r>
              <a:rPr lang="en-US" dirty="0" smtClean="0">
                <a:effectLst>
                  <a:outerShdw blurRad="38100" dist="38100" dir="2700000" algn="tl">
                    <a:srgbClr val="FFFFFF"/>
                  </a:outerShdw>
                </a:effectLst>
                <a:latin typeface="+mj-lt"/>
              </a:rPr>
              <a:t>Realistic </a:t>
            </a:r>
            <a:r>
              <a:rPr lang="en-US" dirty="0">
                <a:effectLst>
                  <a:outerShdw blurRad="38100" dist="38100" dir="2700000" algn="tl">
                    <a:srgbClr val="FFFFFF"/>
                  </a:outerShdw>
                </a:effectLst>
                <a:latin typeface="+mj-lt"/>
              </a:rPr>
              <a:t>expectations </a:t>
            </a:r>
            <a:r>
              <a:rPr lang="en-US" dirty="0" smtClean="0">
                <a:effectLst>
                  <a:outerShdw blurRad="38100" dist="38100" dir="2700000" algn="tl">
                    <a:srgbClr val="FFFFFF"/>
                  </a:outerShdw>
                </a:effectLst>
                <a:latin typeface="+mj-lt"/>
              </a:rPr>
              <a:t>are necessary</a:t>
            </a:r>
          </a:p>
          <a:p>
            <a:pPr marL="0" indent="0" eaLnBrk="1" fontAlgn="auto" hangingPunct="1">
              <a:lnSpc>
                <a:spcPct val="90000"/>
              </a:lnSpc>
              <a:spcAft>
                <a:spcPts val="0"/>
              </a:spcAft>
              <a:buFontTx/>
              <a:buNone/>
              <a:defRPr/>
            </a:pPr>
            <a:endParaRPr lang="en-US" dirty="0">
              <a:effectLst>
                <a:outerShdw blurRad="38100" dist="38100" dir="2700000" algn="tl">
                  <a:srgbClr val="FFFFFF"/>
                </a:outerShdw>
              </a:effectLst>
              <a:latin typeface="Goudy Old Style" panose="02020502050305020303" pitchFamily="18" charset="0"/>
            </a:endParaRPr>
          </a:p>
        </p:txBody>
      </p:sp>
      <p:pic>
        <p:nvPicPr>
          <p:cNvPr id="2" name="Slide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5943600"/>
            <a:ext cx="609600" cy="609600"/>
          </a:xfrm>
          <a:prstGeom prst="rect">
            <a:avLst/>
          </a:prstGeom>
        </p:spPr>
      </p:pic>
    </p:spTree>
    <p:extLst>
      <p:ext uri="{BB962C8B-B14F-4D97-AF65-F5344CB8AC3E}">
        <p14:creationId xmlns:p14="http://schemas.microsoft.com/office/powerpoint/2010/main" val="71177290"/>
      </p:ext>
    </p:extLst>
  </p:cSld>
  <p:clrMapOvr>
    <a:masterClrMapping/>
  </p:clrMapOvr>
  <mc:AlternateContent xmlns:mc="http://schemas.openxmlformats.org/markup-compatibility/2006" xmlns:p14="http://schemas.microsoft.com/office/powerpoint/2010/main">
    <mc:Choice Requires="p14">
      <p:transition spd="slow" p14:dur="1500" advTm="12000">
        <p:random/>
      </p:transition>
    </mc:Choice>
    <mc:Fallback xmlns="">
      <p:transition spd="slow"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503238"/>
            <a:ext cx="8001000" cy="868362"/>
          </a:xfrm>
        </p:spPr>
        <p:txBody>
          <a:bodyPr/>
          <a:lstStyle/>
          <a:p>
            <a:pPr eaLnBrk="1" hangingPunct="1"/>
            <a:r>
              <a:rPr lang="en-US" altLang="en-US" dirty="0" smtClean="0">
                <a:ea typeface="ＭＳ Ｐゴシック" pitchFamily="34" charset="-128"/>
              </a:rPr>
              <a:t>Post Laser Refractive Surgery</a:t>
            </a:r>
          </a:p>
        </p:txBody>
      </p:sp>
      <p:sp>
        <p:nvSpPr>
          <p:cNvPr id="9219" name="Rectangle 3"/>
          <p:cNvSpPr>
            <a:spLocks noGrp="1" noChangeArrowheads="1"/>
          </p:cNvSpPr>
          <p:nvPr>
            <p:ph idx="1"/>
          </p:nvPr>
        </p:nvSpPr>
        <p:spPr>
          <a:xfrm>
            <a:off x="228600" y="1371600"/>
            <a:ext cx="8610600" cy="4267200"/>
          </a:xfrm>
        </p:spPr>
        <p:txBody>
          <a:bodyPr numCol="2">
            <a:noAutofit/>
          </a:bodyPr>
          <a:lstStyle/>
          <a:p>
            <a:pPr eaLnBrk="1" hangingPunct="1">
              <a:defRPr/>
            </a:pPr>
            <a:r>
              <a:rPr lang="en-US" sz="2900" dirty="0" smtClean="0">
                <a:latin typeface="+mj-lt"/>
                <a:ea typeface="ＭＳ Ｐゴシック" charset="-128"/>
              </a:rPr>
              <a:t>After either PRK or LASIK you will experience some problems with your eyes… these are usually mild and temporary, but may become permanent and debilitating.</a:t>
            </a:r>
          </a:p>
          <a:p>
            <a:pPr eaLnBrk="1" hangingPunct="1">
              <a:defRPr/>
            </a:pPr>
            <a:endParaRPr lang="en-US" sz="2900" dirty="0" smtClean="0">
              <a:latin typeface="+mj-lt"/>
              <a:ea typeface="ＭＳ Ｐゴシック" charset="-128"/>
            </a:endParaRPr>
          </a:p>
          <a:p>
            <a:pPr eaLnBrk="1" hangingPunct="1">
              <a:defRPr/>
            </a:pPr>
            <a:endParaRPr lang="en-US" sz="2900" dirty="0" smtClean="0">
              <a:latin typeface="+mj-lt"/>
              <a:ea typeface="ＭＳ Ｐゴシック" charset="-128"/>
            </a:endParaRPr>
          </a:p>
          <a:p>
            <a:pPr eaLnBrk="1" hangingPunct="1">
              <a:defRPr/>
            </a:pPr>
            <a:endParaRPr lang="en-US" sz="2900" dirty="0">
              <a:latin typeface="+mj-lt"/>
              <a:ea typeface="ＭＳ Ｐゴシック" charset="-128"/>
            </a:endParaRPr>
          </a:p>
          <a:p>
            <a:pPr eaLnBrk="1" hangingPunct="1">
              <a:defRPr/>
            </a:pPr>
            <a:endParaRPr lang="en-US" sz="2900" dirty="0" smtClean="0">
              <a:latin typeface="+mj-lt"/>
              <a:ea typeface="ＭＳ Ｐゴシック" charset="-128"/>
            </a:endParaRPr>
          </a:p>
          <a:p>
            <a:pPr eaLnBrk="1" hangingPunct="1">
              <a:defRPr/>
            </a:pPr>
            <a:r>
              <a:rPr lang="en-US" sz="2900" dirty="0" smtClean="0">
                <a:latin typeface="+mj-lt"/>
                <a:ea typeface="ＭＳ Ｐゴシック" charset="-128"/>
              </a:rPr>
              <a:t>Specifically, these include:</a:t>
            </a:r>
          </a:p>
          <a:p>
            <a:pPr lvl="1" eaLnBrk="1" hangingPunct="1">
              <a:defRPr/>
            </a:pPr>
            <a:r>
              <a:rPr lang="en-US" sz="2900" dirty="0" smtClean="0">
                <a:latin typeface="+mj-lt"/>
                <a:ea typeface="ＭＳ Ｐゴシック" charset="-128"/>
              </a:rPr>
              <a:t>Pain</a:t>
            </a:r>
          </a:p>
          <a:p>
            <a:pPr lvl="1" eaLnBrk="1" hangingPunct="1">
              <a:defRPr/>
            </a:pPr>
            <a:r>
              <a:rPr lang="en-US" sz="2900" dirty="0" smtClean="0">
                <a:latin typeface="+mj-lt"/>
                <a:ea typeface="ＭＳ Ｐゴシック" charset="-128"/>
              </a:rPr>
              <a:t>Dry Eye</a:t>
            </a:r>
          </a:p>
          <a:p>
            <a:pPr lvl="1" eaLnBrk="1" hangingPunct="1">
              <a:defRPr/>
            </a:pPr>
            <a:r>
              <a:rPr lang="en-US" sz="2900" dirty="0" smtClean="0">
                <a:latin typeface="+mj-lt"/>
                <a:ea typeface="ＭＳ Ｐゴシック" charset="-128"/>
              </a:rPr>
              <a:t>Light Sensitivity</a:t>
            </a:r>
          </a:p>
          <a:p>
            <a:pPr lvl="1" eaLnBrk="1" hangingPunct="1">
              <a:defRPr/>
            </a:pPr>
            <a:r>
              <a:rPr lang="en-US" sz="2900" dirty="0" smtClean="0">
                <a:latin typeface="+mj-lt"/>
                <a:ea typeface="ＭＳ Ｐゴシック" charset="-128"/>
              </a:rPr>
              <a:t>Blur</a:t>
            </a:r>
          </a:p>
          <a:p>
            <a:pPr lvl="1" eaLnBrk="1" hangingPunct="1">
              <a:defRPr/>
            </a:pPr>
            <a:r>
              <a:rPr lang="en-US" sz="2900" dirty="0" smtClean="0">
                <a:latin typeface="+mj-lt"/>
                <a:ea typeface="ＭＳ Ｐゴシック" charset="-128"/>
              </a:rPr>
              <a:t>Glare</a:t>
            </a:r>
          </a:p>
          <a:p>
            <a:pPr lvl="1" eaLnBrk="1" hangingPunct="1">
              <a:defRPr/>
            </a:pPr>
            <a:r>
              <a:rPr lang="en-US" sz="2900" dirty="0" smtClean="0">
                <a:latin typeface="+mj-lt"/>
                <a:ea typeface="ＭＳ Ｐゴシック" charset="-128"/>
              </a:rPr>
              <a:t>Halos</a:t>
            </a:r>
          </a:p>
          <a:p>
            <a:pPr lvl="1" eaLnBrk="1" hangingPunct="1">
              <a:defRPr/>
            </a:pPr>
            <a:r>
              <a:rPr lang="en-US" sz="2900" dirty="0" smtClean="0">
                <a:latin typeface="+mj-lt"/>
                <a:ea typeface="ＭＳ Ｐゴシック" charset="-128"/>
              </a:rPr>
              <a:t>Starbursts</a:t>
            </a:r>
          </a:p>
          <a:p>
            <a:pPr lvl="1" eaLnBrk="1" hangingPunct="1">
              <a:defRPr/>
            </a:pPr>
            <a:r>
              <a:rPr lang="en-US" sz="2900" dirty="0" smtClean="0">
                <a:latin typeface="+mj-lt"/>
                <a:ea typeface="ＭＳ Ｐゴシック" charset="-128"/>
              </a:rPr>
              <a:t>Double Vision</a:t>
            </a:r>
          </a:p>
        </p:txBody>
      </p:sp>
      <p:pic>
        <p:nvPicPr>
          <p:cNvPr id="2" name="Slide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9800"/>
            <a:ext cx="609600" cy="609600"/>
          </a:xfrm>
          <a:prstGeom prst="rect">
            <a:avLst/>
          </a:prstGeom>
        </p:spPr>
      </p:pic>
    </p:spTree>
    <p:extLst>
      <p:ext uri="{BB962C8B-B14F-4D97-AF65-F5344CB8AC3E}">
        <p14:creationId xmlns:p14="http://schemas.microsoft.com/office/powerpoint/2010/main" val="1403058026"/>
      </p:ext>
    </p:extLst>
  </p:cSld>
  <p:clrMapOvr>
    <a:masterClrMapping/>
  </p:clrMapOvr>
  <mc:AlternateContent xmlns:mc="http://schemas.openxmlformats.org/markup-compatibility/2006" xmlns:p14="http://schemas.microsoft.com/office/powerpoint/2010/main">
    <mc:Choice Requires="p14">
      <p:transition spd="slow" p14:dur="1500" advTm="27000">
        <p:random/>
      </p:transition>
    </mc:Choice>
    <mc:Fallback xmlns="">
      <p:transition spd="slow" advTm="2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676400"/>
            <a:ext cx="460775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81138"/>
            <a:ext cx="38862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146550"/>
            <a:ext cx="38862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4800600" y="3505200"/>
            <a:ext cx="4343400" cy="685800"/>
          </a:xfrm>
          <a:prstGeom prst="rect">
            <a:avLst/>
          </a:prstGeom>
          <a:noFill/>
          <a:ln>
            <a:noFill/>
          </a:ln>
          <a:effectLst>
            <a:outerShdw blurRad="63500" dist="53882" dir="2700000" algn="ctr" rotWithShape="0">
              <a:srgbClr val="000000">
                <a:alpha val="74998"/>
              </a:srgbClr>
            </a:outerShdw>
          </a:effectLst>
          <a:extLst/>
        </p:spPr>
        <p:txBody>
          <a:bodyPr lIns="90488" tIns="44450" rIns="90488" bIns="44450"/>
          <a:lstStyle/>
          <a:p>
            <a:pPr marL="342900" indent="-342900" algn="ctr">
              <a:spcBef>
                <a:spcPct val="20000"/>
              </a:spcBef>
              <a:buClr>
                <a:srgbClr val="000000"/>
              </a:buClr>
              <a:buSzPct val="75000"/>
              <a:buFont typeface="Monotype Sorts" pitchFamily="2" charset="2"/>
              <a:buNone/>
              <a:defRPr/>
            </a:pPr>
            <a:r>
              <a:rPr lang="en-US" altLang="en-US" sz="2600" dirty="0">
                <a:solidFill>
                  <a:srgbClr val="FFFF00"/>
                </a:solidFill>
                <a:ea typeface="+mn-ea"/>
              </a:rPr>
              <a:t>20/400 w/o astigmatism</a:t>
            </a:r>
            <a:endParaRPr lang="en-US" altLang="en-US" sz="3200" dirty="0">
              <a:solidFill>
                <a:srgbClr val="FFFF00"/>
              </a:solidFill>
              <a:ea typeface="+mn-ea"/>
            </a:endParaRPr>
          </a:p>
        </p:txBody>
      </p:sp>
      <p:sp>
        <p:nvSpPr>
          <p:cNvPr id="9" name="Rectangle 6"/>
          <p:cNvSpPr>
            <a:spLocks noChangeArrowheads="1"/>
          </p:cNvSpPr>
          <p:nvPr/>
        </p:nvSpPr>
        <p:spPr bwMode="auto">
          <a:xfrm>
            <a:off x="5029200" y="6248400"/>
            <a:ext cx="4267200" cy="342900"/>
          </a:xfrm>
          <a:prstGeom prst="rect">
            <a:avLst/>
          </a:prstGeom>
          <a:noFill/>
          <a:ln>
            <a:noFill/>
          </a:ln>
          <a:effectLst>
            <a:outerShdw blurRad="63500" dist="53882" dir="2700000" algn="ctr" rotWithShape="0">
              <a:srgbClr val="000000">
                <a:alpha val="74998"/>
              </a:srgbClr>
            </a:outerShdw>
          </a:effectLst>
          <a:extLst/>
        </p:spPr>
        <p:txBody>
          <a:bodyPr lIns="90488" tIns="44450" rIns="90488" bIns="44450"/>
          <a:lstStyle/>
          <a:p>
            <a:pPr marL="342900" indent="-342900" algn="ctr">
              <a:spcBef>
                <a:spcPct val="20000"/>
              </a:spcBef>
              <a:buClr>
                <a:srgbClr val="000000"/>
              </a:buClr>
              <a:buSzPct val="75000"/>
              <a:buFont typeface="Monotype Sorts" charset="2"/>
              <a:buNone/>
              <a:defRPr/>
            </a:pPr>
            <a:r>
              <a:rPr lang="en-US" dirty="0">
                <a:solidFill>
                  <a:srgbClr val="FFFF00"/>
                </a:solidFill>
                <a:ea typeface="ＭＳ Ｐゴシック" charset="-128"/>
              </a:rPr>
              <a:t>20/400 w/2D astigmatism X 45°</a:t>
            </a:r>
          </a:p>
        </p:txBody>
      </p:sp>
      <p:sp>
        <p:nvSpPr>
          <p:cNvPr id="10" name="Text Box 8"/>
          <p:cNvSpPr txBox="1">
            <a:spLocks noChangeArrowheads="1"/>
          </p:cNvSpPr>
          <p:nvPr/>
        </p:nvSpPr>
        <p:spPr bwMode="auto">
          <a:xfrm>
            <a:off x="377952" y="5181600"/>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a:spcBef>
                <a:spcPct val="50000"/>
              </a:spcBef>
            </a:pPr>
            <a:r>
              <a:rPr lang="en-US" altLang="en-US" sz="3600" b="0" dirty="0">
                <a:solidFill>
                  <a:srgbClr val="000000"/>
                </a:solidFill>
                <a:latin typeface="+mn-lt"/>
              </a:rPr>
              <a:t>Soldiers need </a:t>
            </a:r>
            <a:r>
              <a:rPr lang="en-US" altLang="en-US" sz="3600" b="0" dirty="0" smtClean="0">
                <a:solidFill>
                  <a:srgbClr val="000000"/>
                </a:solidFill>
                <a:latin typeface="+mn-lt"/>
              </a:rPr>
              <a:t>to see!</a:t>
            </a:r>
            <a:endParaRPr lang="en-US" altLang="en-US" sz="3600" b="0" dirty="0">
              <a:solidFill>
                <a:srgbClr val="000000"/>
              </a:solidFill>
              <a:latin typeface="+mn-lt"/>
            </a:endParaRPr>
          </a:p>
        </p:txBody>
      </p:sp>
      <p:sp>
        <p:nvSpPr>
          <p:cNvPr id="11" name="Text Box 8"/>
          <p:cNvSpPr txBox="1">
            <a:spLocks noChangeArrowheads="1"/>
          </p:cNvSpPr>
          <p:nvPr/>
        </p:nvSpPr>
        <p:spPr bwMode="auto">
          <a:xfrm>
            <a:off x="377952" y="3810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algn="ctr">
              <a:spcBef>
                <a:spcPct val="50000"/>
              </a:spcBef>
            </a:pPr>
            <a:r>
              <a:rPr lang="en-US" altLang="en-US" sz="4000" b="0" dirty="0">
                <a:solidFill>
                  <a:srgbClr val="000000"/>
                </a:solidFill>
                <a:latin typeface="+mj-lt"/>
              </a:rPr>
              <a:t>Why offer refractive surgery?</a:t>
            </a:r>
          </a:p>
        </p:txBody>
      </p:sp>
      <p:pic>
        <p:nvPicPr>
          <p:cNvPr id="2"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5981700"/>
            <a:ext cx="609600" cy="609600"/>
          </a:xfrm>
          <a:prstGeom prst="rect">
            <a:avLst/>
          </a:prstGeom>
        </p:spPr>
      </p:pic>
    </p:spTree>
    <p:extLst>
      <p:ext uri="{BB962C8B-B14F-4D97-AF65-F5344CB8AC3E}">
        <p14:creationId xmlns:p14="http://schemas.microsoft.com/office/powerpoint/2010/main" val="136799405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198438"/>
            <a:ext cx="7848600" cy="868362"/>
          </a:xfrm>
        </p:spPr>
        <p:txBody>
          <a:bodyPr/>
          <a:lstStyle/>
          <a:p>
            <a:r>
              <a:rPr lang="en-US" altLang="en-US" dirty="0" smtClean="0">
                <a:ea typeface="ＭＳ Ｐゴシック" pitchFamily="34" charset="-128"/>
              </a:rPr>
              <a:t>Post-op Visual Aberrations</a:t>
            </a:r>
          </a:p>
        </p:txBody>
      </p:sp>
      <p:pic>
        <p:nvPicPr>
          <p:cNvPr id="44035" name="Picture 5" descr="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4030663"/>
            <a:ext cx="36512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9" descr="NightNorm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44283"/>
            <a:ext cx="36576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1648" y="38862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0792" y="993648"/>
            <a:ext cx="18288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33600" y="1981200"/>
            <a:ext cx="2895600" cy="1569660"/>
          </a:xfrm>
          <a:prstGeom prst="rect">
            <a:avLst/>
          </a:prstGeom>
          <a:noFill/>
        </p:spPr>
        <p:txBody>
          <a:bodyPr>
            <a:spAutoFit/>
          </a:bodyPr>
          <a:lstStyle/>
          <a:p>
            <a:pPr>
              <a:defRPr/>
            </a:pPr>
            <a:r>
              <a:rPr lang="en-US" sz="2400" b="0" dirty="0">
                <a:latin typeface="Goudy Old Style" panose="02020502050305020303" pitchFamily="18" charset="0"/>
                <a:ea typeface="ＭＳ Ｐゴシック" charset="0"/>
                <a:cs typeface="ＭＳ Ｐゴシック" charset="0"/>
              </a:rPr>
              <a:t>Glare / Halo surrounding a point source of light at night</a:t>
            </a:r>
          </a:p>
        </p:txBody>
      </p:sp>
      <p:sp>
        <p:nvSpPr>
          <p:cNvPr id="11" name="TextBox 10"/>
          <p:cNvSpPr txBox="1"/>
          <p:nvPr/>
        </p:nvSpPr>
        <p:spPr>
          <a:xfrm>
            <a:off x="2133600" y="4876800"/>
            <a:ext cx="2819400" cy="1200150"/>
          </a:xfrm>
          <a:prstGeom prst="rect">
            <a:avLst/>
          </a:prstGeom>
          <a:noFill/>
        </p:spPr>
        <p:txBody>
          <a:bodyPr>
            <a:spAutoFit/>
          </a:bodyPr>
          <a:lstStyle/>
          <a:p>
            <a:pPr>
              <a:defRPr/>
            </a:pPr>
            <a:r>
              <a:rPr lang="en-US" sz="2400" b="0" dirty="0">
                <a:latin typeface="Goudy Old Style" panose="02020502050305020303" pitchFamily="18" charset="0"/>
                <a:ea typeface="ＭＳ Ｐゴシック" charset="0"/>
                <a:cs typeface="ＭＳ Ｐゴシック" charset="0"/>
              </a:rPr>
              <a:t>Starbursts, often seen with a soft halo, usually at night</a:t>
            </a:r>
          </a:p>
        </p:txBody>
      </p:sp>
      <p:cxnSp>
        <p:nvCxnSpPr>
          <p:cNvPr id="13" name="Straight Arrow Connector 12"/>
          <p:cNvCxnSpPr/>
          <p:nvPr/>
        </p:nvCxnSpPr>
        <p:spPr>
          <a:xfrm>
            <a:off x="3429000" y="3200400"/>
            <a:ext cx="1524000" cy="1143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375916" y="6096000"/>
            <a:ext cx="16764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62" y="6088673"/>
            <a:ext cx="609600" cy="609600"/>
          </a:xfrm>
          <a:prstGeom prst="rect">
            <a:avLst/>
          </a:prstGeom>
        </p:spPr>
      </p:pic>
    </p:spTree>
    <p:extLst>
      <p:ext uri="{BB962C8B-B14F-4D97-AF65-F5344CB8AC3E}">
        <p14:creationId xmlns:p14="http://schemas.microsoft.com/office/powerpoint/2010/main" val="4007194274"/>
      </p:ext>
    </p:extLst>
  </p:cSld>
  <p:clrMapOvr>
    <a:masterClrMapping/>
  </p:clrMapOvr>
  <mc:AlternateContent xmlns:mc="http://schemas.openxmlformats.org/markup-compatibility/2006" xmlns:p14="http://schemas.microsoft.com/office/powerpoint/2010/main">
    <mc:Choice Requires="p14">
      <p:transition spd="slow" p14:dur="1500" advTm="17000">
        <p:random/>
      </p:transition>
    </mc:Choice>
    <mc:Fallback xmlns="">
      <p:transition spd="slow" advTm="1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Templ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377" y="1676400"/>
            <a:ext cx="3844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Templ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2" y="1676400"/>
            <a:ext cx="3844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685800" y="198438"/>
            <a:ext cx="7848600" cy="868362"/>
          </a:xfrm>
        </p:spPr>
        <p:txBody>
          <a:bodyPr/>
          <a:lstStyle/>
          <a:p>
            <a:r>
              <a:rPr lang="en-US" altLang="en-US" smtClean="0">
                <a:latin typeface="Goudy Old Style" panose="02020502050305020303" pitchFamily="18" charset="0"/>
                <a:ea typeface="ＭＳ Ｐゴシック" pitchFamily="34" charset="-128"/>
              </a:rPr>
              <a:t>Post-op Visual Aberrations</a:t>
            </a:r>
          </a:p>
        </p:txBody>
      </p:sp>
      <p:sp>
        <p:nvSpPr>
          <p:cNvPr id="45061" name="TextBox 6"/>
          <p:cNvSpPr txBox="1">
            <a:spLocks noChangeArrowheads="1"/>
          </p:cNvSpPr>
          <p:nvPr/>
        </p:nvSpPr>
        <p:spPr bwMode="auto">
          <a:xfrm>
            <a:off x="2209800" y="1062037"/>
            <a:ext cx="504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r>
              <a:rPr lang="en-US" altLang="en-US" sz="2400" b="0" dirty="0">
                <a:latin typeface="Goudy Old Style" panose="02020502050305020303" pitchFamily="18" charset="0"/>
              </a:rPr>
              <a:t>“Double vision” or “ghosting” of images</a:t>
            </a:r>
          </a:p>
        </p:txBody>
      </p:sp>
      <p:pic>
        <p:nvPicPr>
          <p:cNvPr id="2" name="Slide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172" y="6019800"/>
            <a:ext cx="609600" cy="609600"/>
          </a:xfrm>
          <a:prstGeom prst="rect">
            <a:avLst/>
          </a:prstGeom>
        </p:spPr>
      </p:pic>
    </p:spTree>
    <p:extLst>
      <p:ext uri="{BB962C8B-B14F-4D97-AF65-F5344CB8AC3E}">
        <p14:creationId xmlns:p14="http://schemas.microsoft.com/office/powerpoint/2010/main" val="2137220961"/>
      </p:ext>
    </p:extLst>
  </p:cSld>
  <p:clrMapOvr>
    <a:masterClrMapping/>
  </p:clrMapOvr>
  <mc:AlternateContent xmlns:mc="http://schemas.openxmlformats.org/markup-compatibility/2006" xmlns:p14="http://schemas.microsoft.com/office/powerpoint/2010/main">
    <mc:Choice Requires="p14">
      <p:transition spd="slow" p14:dur="1500" advTm="13000">
        <p:random/>
      </p:transition>
    </mc:Choice>
    <mc:Fallback xmlns="">
      <p:transition spd="slow"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304800"/>
            <a:ext cx="7313613" cy="868363"/>
          </a:xfrm>
        </p:spPr>
        <p:txBody>
          <a:bodyPr/>
          <a:lstStyle/>
          <a:p>
            <a:r>
              <a:rPr lang="en-US" altLang="en-US" dirty="0" smtClean="0">
                <a:ea typeface="ＭＳ Ｐゴシック" pitchFamily="34" charset="-128"/>
              </a:rPr>
              <a:t>Post-op Regression</a:t>
            </a:r>
          </a:p>
        </p:txBody>
      </p:sp>
      <p:sp>
        <p:nvSpPr>
          <p:cNvPr id="46083" name="Content Placeholder 2"/>
          <p:cNvSpPr>
            <a:spLocks noGrp="1"/>
          </p:cNvSpPr>
          <p:nvPr>
            <p:ph idx="1"/>
          </p:nvPr>
        </p:nvSpPr>
        <p:spPr>
          <a:xfrm>
            <a:off x="457200" y="2133600"/>
            <a:ext cx="8534400" cy="4056063"/>
          </a:xfrm>
        </p:spPr>
        <p:txBody>
          <a:bodyPr/>
          <a:lstStyle/>
          <a:p>
            <a:r>
              <a:rPr lang="en-US" altLang="en-US" dirty="0" smtClean="0">
                <a:latin typeface="+mj-lt"/>
                <a:ea typeface="ＭＳ Ｐゴシック" pitchFamily="34" charset="-128"/>
              </a:rPr>
              <a:t>The laser treatment is permanent</a:t>
            </a:r>
          </a:p>
          <a:p>
            <a:pPr lvl="1"/>
            <a:r>
              <a:rPr lang="en-US" altLang="en-US" dirty="0" smtClean="0">
                <a:latin typeface="+mj-lt"/>
                <a:ea typeface="ＭＳ Ｐゴシック" pitchFamily="34" charset="-128"/>
              </a:rPr>
              <a:t>But with time you may need to wear glasses again</a:t>
            </a:r>
          </a:p>
          <a:p>
            <a:pPr lvl="1"/>
            <a:r>
              <a:rPr lang="en-US" altLang="en-US" dirty="0" smtClean="0">
                <a:latin typeface="+mj-lt"/>
                <a:ea typeface="ＭＳ Ｐゴシック" pitchFamily="34" charset="-128"/>
              </a:rPr>
              <a:t>The crystalline lens changes shape over time</a:t>
            </a:r>
          </a:p>
          <a:p>
            <a:pPr lvl="1"/>
            <a:r>
              <a:rPr lang="en-US" altLang="en-US" dirty="0" smtClean="0">
                <a:latin typeface="+mj-lt"/>
                <a:ea typeface="ＭＳ Ｐゴシック" pitchFamily="34" charset="-128"/>
              </a:rPr>
              <a:t>Presbyopia in your 40s</a:t>
            </a:r>
          </a:p>
          <a:p>
            <a:endParaRPr lang="en-US" altLang="en-US" dirty="0" smtClean="0">
              <a:latin typeface="Goudy Old Style" panose="02020502050305020303" pitchFamily="18" charset="0"/>
              <a:ea typeface="ＭＳ Ｐゴシック" pitchFamily="34" charset="-128"/>
            </a:endParaRPr>
          </a:p>
          <a:p>
            <a:endParaRPr lang="en-US" altLang="en-US" dirty="0" smtClean="0">
              <a:latin typeface="Goudy Old Style" panose="02020502050305020303" pitchFamily="18" charset="0"/>
              <a:ea typeface="ＭＳ Ｐゴシック" pitchFamily="34" charset="-128"/>
            </a:endParaRPr>
          </a:p>
        </p:txBody>
      </p:sp>
      <p:pic>
        <p:nvPicPr>
          <p:cNvPr id="2" name="Slide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19800"/>
            <a:ext cx="609600" cy="609600"/>
          </a:xfrm>
          <a:prstGeom prst="rect">
            <a:avLst/>
          </a:prstGeom>
        </p:spPr>
      </p:pic>
    </p:spTree>
    <p:extLst>
      <p:ext uri="{BB962C8B-B14F-4D97-AF65-F5344CB8AC3E}">
        <p14:creationId xmlns:p14="http://schemas.microsoft.com/office/powerpoint/2010/main" val="3000304141"/>
      </p:ext>
    </p:extLst>
  </p:cSld>
  <p:clrMapOvr>
    <a:masterClrMapping/>
  </p:clrMapOvr>
  <mc:AlternateContent xmlns:mc="http://schemas.openxmlformats.org/markup-compatibility/2006" xmlns:p14="http://schemas.microsoft.com/office/powerpoint/2010/main">
    <mc:Choice Requires="p14">
      <p:transition spd="slow" p14:dur="1500" advTm="24000">
        <p:random/>
      </p:transition>
    </mc:Choice>
    <mc:Fallback xmlns="">
      <p:transition spd="slow" advTm="2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381000"/>
            <a:ext cx="7313613" cy="868363"/>
          </a:xfrm>
        </p:spPr>
        <p:txBody>
          <a:bodyPr/>
          <a:lstStyle/>
          <a:p>
            <a:r>
              <a:rPr lang="en-US" altLang="en-US" dirty="0" smtClean="0">
                <a:ea typeface="ＭＳ Ｐゴシック" pitchFamily="34" charset="-128"/>
              </a:rPr>
              <a:t>Post-op </a:t>
            </a:r>
            <a:r>
              <a:rPr lang="en-US" altLang="en-US" dirty="0" err="1" smtClean="0">
                <a:ea typeface="ＭＳ Ｐゴシック" pitchFamily="34" charset="-128"/>
              </a:rPr>
              <a:t>Ectasia</a:t>
            </a:r>
            <a:endParaRPr lang="en-US" altLang="en-US" dirty="0" smtClean="0">
              <a:ea typeface="ＭＳ Ｐゴシック" pitchFamily="34" charset="-128"/>
            </a:endParaRPr>
          </a:p>
        </p:txBody>
      </p:sp>
      <p:sp>
        <p:nvSpPr>
          <p:cNvPr id="47107" name="Content Placeholder 2"/>
          <p:cNvSpPr>
            <a:spLocks noGrp="1"/>
          </p:cNvSpPr>
          <p:nvPr>
            <p:ph idx="1"/>
          </p:nvPr>
        </p:nvSpPr>
        <p:spPr>
          <a:xfrm>
            <a:off x="228600" y="1295400"/>
            <a:ext cx="8610600" cy="1981200"/>
          </a:xfrm>
        </p:spPr>
        <p:txBody>
          <a:bodyPr/>
          <a:lstStyle/>
          <a:p>
            <a:r>
              <a:rPr lang="en-US" altLang="en-US" sz="2800" dirty="0" smtClean="0">
                <a:latin typeface="+mj-lt"/>
                <a:ea typeface="ＭＳ Ｐゴシック" pitchFamily="34" charset="-128"/>
              </a:rPr>
              <a:t>Some corneas are prone to warp, causing blurry vision, surgery would worsen this – no-go for surgery</a:t>
            </a:r>
          </a:p>
          <a:p>
            <a:r>
              <a:rPr lang="en-US" altLang="en-US" sz="2800" dirty="0" smtClean="0">
                <a:latin typeface="+mj-lt"/>
                <a:ea typeface="ＭＳ Ｐゴシック" pitchFamily="34" charset="-128"/>
              </a:rPr>
              <a:t>Even under the best screening programs, ectasia or warping can still occur</a:t>
            </a:r>
          </a:p>
          <a:p>
            <a:endParaRPr lang="en-US" altLang="en-US" sz="2800" dirty="0" smtClean="0">
              <a:latin typeface="Goudy Old Style" panose="02020502050305020303" pitchFamily="18" charset="0"/>
              <a:ea typeface="ＭＳ Ｐゴシック" pitchFamily="34" charset="-128"/>
            </a:endParaRPr>
          </a:p>
          <a:p>
            <a:endParaRPr lang="en-US" altLang="en-US" sz="2800" dirty="0" smtClean="0">
              <a:latin typeface="Goudy Old Style" panose="02020502050305020303" pitchFamily="18" charset="0"/>
              <a:ea typeface="ＭＳ Ｐゴシック" pitchFamily="34" charset="-128"/>
            </a:endParaRPr>
          </a:p>
        </p:txBody>
      </p:sp>
      <p:sp>
        <p:nvSpPr>
          <p:cNvPr id="2" name="AutoShape 2" descr="Side-by-side, profile-view illustration of a healthy cornea and one with keratocon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ide-by-side, profile-view illustration of a healthy cornea and one with keratocon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2819400" y="3581400"/>
            <a:ext cx="3228975" cy="2602619"/>
          </a:xfrm>
          <a:prstGeom prst="rect">
            <a:avLst/>
          </a:prstGeom>
        </p:spPr>
      </p:pic>
      <p:pic>
        <p:nvPicPr>
          <p:cNvPr id="4" name="Slide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9115" y="6019800"/>
            <a:ext cx="609600" cy="609600"/>
          </a:xfrm>
          <a:prstGeom prst="rect">
            <a:avLst/>
          </a:prstGeom>
        </p:spPr>
      </p:pic>
    </p:spTree>
    <p:extLst>
      <p:ext uri="{BB962C8B-B14F-4D97-AF65-F5344CB8AC3E}">
        <p14:creationId xmlns:p14="http://schemas.microsoft.com/office/powerpoint/2010/main" val="3949754657"/>
      </p:ext>
    </p:extLst>
  </p:cSld>
  <p:clrMapOvr>
    <a:masterClrMapping/>
  </p:clrMapOvr>
  <mc:AlternateContent xmlns:mc="http://schemas.openxmlformats.org/markup-compatibility/2006" xmlns:p14="http://schemas.microsoft.com/office/powerpoint/2010/main">
    <mc:Choice Requires="p14">
      <p:transition spd="slow" p14:dur="1500" advTm="44000">
        <p:random/>
      </p:transition>
    </mc:Choice>
    <mc:Fallback xmlns="">
      <p:transition spd="slow" advTm="4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381000"/>
            <a:ext cx="7313613" cy="868363"/>
          </a:xfrm>
        </p:spPr>
        <p:txBody>
          <a:bodyPr/>
          <a:lstStyle/>
          <a:p>
            <a:r>
              <a:rPr lang="en-US" altLang="en-US" dirty="0" smtClean="0">
                <a:ea typeface="ＭＳ Ｐゴシック" pitchFamily="34" charset="-128"/>
              </a:rPr>
              <a:t>Post-op Pain and Infection</a:t>
            </a:r>
          </a:p>
        </p:txBody>
      </p:sp>
      <p:sp>
        <p:nvSpPr>
          <p:cNvPr id="48131" name="Content Placeholder 2"/>
          <p:cNvSpPr>
            <a:spLocks noGrp="1"/>
          </p:cNvSpPr>
          <p:nvPr>
            <p:ph idx="1"/>
          </p:nvPr>
        </p:nvSpPr>
        <p:spPr>
          <a:xfrm>
            <a:off x="304800" y="1295400"/>
            <a:ext cx="8610600" cy="4267200"/>
          </a:xfrm>
        </p:spPr>
        <p:txBody>
          <a:bodyPr/>
          <a:lstStyle/>
          <a:p>
            <a:r>
              <a:rPr lang="en-US" altLang="en-US" sz="2800" dirty="0" smtClean="0">
                <a:latin typeface="+mj-lt"/>
                <a:ea typeface="ＭＳ Ｐゴシック" pitchFamily="34" charset="-128"/>
              </a:rPr>
              <a:t>For PRK, pain usually worst at day 2-3.  Don’t plan on doing a lot of visually demanding work the first week</a:t>
            </a:r>
          </a:p>
          <a:p>
            <a:r>
              <a:rPr lang="en-US" altLang="en-US" sz="2800" dirty="0" smtClean="0">
                <a:latin typeface="+mj-lt"/>
                <a:ea typeface="ＭＳ Ｐゴシック" pitchFamily="34" charset="-128"/>
              </a:rPr>
              <a:t>For LASIK there is less pain post-op. You may have bleeding or bruising on the eye.</a:t>
            </a:r>
          </a:p>
          <a:p>
            <a:r>
              <a:rPr lang="en-US" altLang="en-US" sz="2800" dirty="0" smtClean="0">
                <a:latin typeface="+mj-lt"/>
                <a:ea typeface="ＭＳ Ｐゴシック" pitchFamily="34" charset="-128"/>
              </a:rPr>
              <a:t>In either case, infection can be visually devastating!</a:t>
            </a:r>
          </a:p>
          <a:p>
            <a:pPr lvl="1"/>
            <a:r>
              <a:rPr lang="en-US" altLang="en-US" sz="2400" dirty="0" smtClean="0">
                <a:latin typeface="+mj-lt"/>
                <a:ea typeface="ＭＳ Ｐゴシック" pitchFamily="34" charset="-128"/>
              </a:rPr>
              <a:t>Signs of infection include: worsening vision, increasing redness, increased pain (or there is significant asymmetry between eyes)</a:t>
            </a:r>
          </a:p>
          <a:p>
            <a:pPr lvl="1"/>
            <a:r>
              <a:rPr lang="en-US" altLang="en-US" sz="2400" dirty="0" smtClean="0">
                <a:latin typeface="+mj-lt"/>
                <a:ea typeface="ＭＳ Ｐゴシック" pitchFamily="34" charset="-128"/>
              </a:rPr>
              <a:t>If you suspect a problem, come to the clinic ASAP as a walk-in for an urgent exam!</a:t>
            </a:r>
          </a:p>
          <a:p>
            <a:endParaRPr lang="en-US" altLang="en-US" sz="2800" dirty="0" smtClean="0">
              <a:latin typeface="Goudy Old Style" panose="02020502050305020303" pitchFamily="18" charset="0"/>
              <a:ea typeface="ＭＳ Ｐゴシック" pitchFamily="34" charset="-128"/>
            </a:endParaRPr>
          </a:p>
          <a:p>
            <a:endParaRPr lang="en-US" altLang="en-US" sz="2800" dirty="0" smtClean="0">
              <a:latin typeface="Goudy Old Style" panose="02020502050305020303" pitchFamily="18" charset="0"/>
              <a:ea typeface="ＭＳ Ｐゴシック" pitchFamily="34" charset="-128"/>
            </a:endParaRPr>
          </a:p>
        </p:txBody>
      </p:sp>
      <p:pic>
        <p:nvPicPr>
          <p:cNvPr id="2" name="Slide 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019800"/>
            <a:ext cx="609600" cy="609600"/>
          </a:xfrm>
          <a:prstGeom prst="rect">
            <a:avLst/>
          </a:prstGeom>
        </p:spPr>
      </p:pic>
    </p:spTree>
    <p:extLst>
      <p:ext uri="{BB962C8B-B14F-4D97-AF65-F5344CB8AC3E}">
        <p14:creationId xmlns:p14="http://schemas.microsoft.com/office/powerpoint/2010/main" val="2380414068"/>
      </p:ext>
    </p:extLst>
  </p:cSld>
  <p:clrMapOvr>
    <a:masterClrMapping/>
  </p:clrMapOvr>
  <mc:AlternateContent xmlns:mc="http://schemas.openxmlformats.org/markup-compatibility/2006" xmlns:p14="http://schemas.microsoft.com/office/powerpoint/2010/main">
    <mc:Choice Requires="p14">
      <p:transition spd="slow" p14:dur="1500" advTm="55000">
        <p:random/>
      </p:transition>
    </mc:Choice>
    <mc:Fallback xmlns="">
      <p:transition spd="slow" advTm="5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503238"/>
            <a:ext cx="8001000" cy="868362"/>
          </a:xfrm>
        </p:spPr>
        <p:txBody>
          <a:bodyPr/>
          <a:lstStyle/>
          <a:p>
            <a:pPr eaLnBrk="1" hangingPunct="1"/>
            <a:r>
              <a:rPr lang="en-US" altLang="en-US" dirty="0" smtClean="0">
                <a:ea typeface="ＭＳ Ｐゴシック" pitchFamily="34" charset="-128"/>
              </a:rPr>
              <a:t>Limitations of Refractive Surgery</a:t>
            </a:r>
          </a:p>
        </p:txBody>
      </p:sp>
      <p:sp>
        <p:nvSpPr>
          <p:cNvPr id="9219" name="Rectangle 3"/>
          <p:cNvSpPr>
            <a:spLocks noGrp="1" noChangeArrowheads="1"/>
          </p:cNvSpPr>
          <p:nvPr>
            <p:ph idx="1"/>
          </p:nvPr>
        </p:nvSpPr>
        <p:spPr>
          <a:xfrm>
            <a:off x="914400" y="1811338"/>
            <a:ext cx="7313613" cy="4056062"/>
          </a:xfrm>
        </p:spPr>
        <p:txBody>
          <a:bodyPr rtlCol="0">
            <a:noAutofit/>
          </a:bodyPr>
          <a:lstStyle/>
          <a:p>
            <a:pPr eaLnBrk="1" fontAlgn="auto" hangingPunct="1">
              <a:spcAft>
                <a:spcPts val="0"/>
              </a:spcAft>
              <a:defRPr/>
            </a:pPr>
            <a:r>
              <a:rPr lang="en-US" b="1" dirty="0" smtClean="0">
                <a:effectLst>
                  <a:outerShdw blurRad="38100" dist="38100" dir="2700000" algn="tl">
                    <a:srgbClr val="FFFFFF"/>
                  </a:outerShdw>
                </a:effectLst>
                <a:latin typeface="+mj-lt"/>
              </a:rPr>
              <a:t>Our goal is to enhance </a:t>
            </a:r>
            <a:r>
              <a:rPr lang="en-US" b="1" dirty="0">
                <a:effectLst>
                  <a:outerShdw blurRad="38100" dist="38100" dir="2700000" algn="tl">
                    <a:srgbClr val="FFFFFF"/>
                  </a:outerShdw>
                </a:effectLst>
                <a:latin typeface="+mj-lt"/>
              </a:rPr>
              <a:t>soldier readiness </a:t>
            </a:r>
            <a:r>
              <a:rPr lang="en-US" b="1" dirty="0" smtClean="0">
                <a:effectLst>
                  <a:outerShdw blurRad="38100" dist="38100" dir="2700000" algn="tl">
                    <a:srgbClr val="FFFFFF"/>
                  </a:outerShdw>
                </a:effectLst>
                <a:latin typeface="+mj-lt"/>
              </a:rPr>
              <a:t>and battlefield performance by </a:t>
            </a:r>
            <a:r>
              <a:rPr lang="en-US" b="1" i="1" dirty="0">
                <a:solidFill>
                  <a:srgbClr val="FF5050"/>
                </a:solidFill>
                <a:effectLst>
                  <a:outerShdw blurRad="38100" dist="38100" dir="2700000" algn="tl">
                    <a:srgbClr val="FFFFFF"/>
                  </a:outerShdw>
                </a:effectLst>
                <a:latin typeface="+mj-lt"/>
              </a:rPr>
              <a:t>REDUCING</a:t>
            </a:r>
            <a:r>
              <a:rPr lang="en-US" b="1" dirty="0">
                <a:effectLst>
                  <a:outerShdw blurRad="38100" dist="38100" dir="2700000" algn="tl">
                    <a:srgbClr val="FFFFFF"/>
                  </a:outerShdw>
                </a:effectLst>
                <a:latin typeface="+mj-lt"/>
              </a:rPr>
              <a:t> </a:t>
            </a:r>
            <a:r>
              <a:rPr lang="en-US" b="1" dirty="0" smtClean="0">
                <a:effectLst>
                  <a:outerShdw blurRad="38100" dist="38100" dir="2700000" algn="tl">
                    <a:srgbClr val="FFFFFF"/>
                  </a:outerShdw>
                </a:effectLst>
                <a:latin typeface="+mj-lt"/>
              </a:rPr>
              <a:t>your dependency </a:t>
            </a:r>
            <a:r>
              <a:rPr lang="en-US" b="1" dirty="0">
                <a:effectLst>
                  <a:outerShdw blurRad="38100" dist="38100" dir="2700000" algn="tl">
                    <a:srgbClr val="FFFFFF"/>
                  </a:outerShdw>
                </a:effectLst>
                <a:latin typeface="+mj-lt"/>
              </a:rPr>
              <a:t>on corrective </a:t>
            </a:r>
            <a:r>
              <a:rPr lang="en-US" b="1" dirty="0" smtClean="0">
                <a:effectLst>
                  <a:outerShdw blurRad="38100" dist="38100" dir="2700000" algn="tl">
                    <a:srgbClr val="FFFFFF"/>
                  </a:outerShdw>
                </a:effectLst>
                <a:latin typeface="+mj-lt"/>
              </a:rPr>
              <a:t>lenses</a:t>
            </a:r>
          </a:p>
          <a:p>
            <a:pPr eaLnBrk="1" fontAlgn="auto" hangingPunct="1">
              <a:spcAft>
                <a:spcPts val="0"/>
              </a:spcAft>
              <a:defRPr/>
            </a:pPr>
            <a:r>
              <a:rPr lang="en-US" dirty="0" smtClean="0">
                <a:effectLst>
                  <a:outerShdw blurRad="38100" dist="38100" dir="2700000" algn="tl">
                    <a:srgbClr val="FFFFFF"/>
                  </a:outerShdw>
                </a:effectLst>
                <a:latin typeface="+mj-lt"/>
              </a:rPr>
              <a:t>Surgery does </a:t>
            </a:r>
            <a:r>
              <a:rPr lang="en-US" i="1" dirty="0">
                <a:solidFill>
                  <a:srgbClr val="FF5050"/>
                </a:solidFill>
                <a:effectLst>
                  <a:outerShdw blurRad="38100" dist="38100" dir="2700000" algn="tl">
                    <a:srgbClr val="FFFFFF"/>
                  </a:outerShdw>
                </a:effectLst>
                <a:latin typeface="+mj-lt"/>
              </a:rPr>
              <a:t>NOT</a:t>
            </a:r>
            <a:r>
              <a:rPr lang="en-US" i="1" dirty="0">
                <a:effectLst>
                  <a:outerShdw blurRad="38100" dist="38100" dir="2700000" algn="tl">
                    <a:srgbClr val="FFFFFF"/>
                  </a:outerShdw>
                </a:effectLst>
                <a:latin typeface="+mj-lt"/>
              </a:rPr>
              <a:t> </a:t>
            </a:r>
            <a:r>
              <a:rPr lang="en-US" dirty="0">
                <a:effectLst>
                  <a:outerShdw blurRad="38100" dist="38100" dir="2700000" algn="tl">
                    <a:srgbClr val="FFFFFF"/>
                  </a:outerShdw>
                </a:effectLst>
                <a:latin typeface="+mj-lt"/>
              </a:rPr>
              <a:t>eliminate the need for glasses.</a:t>
            </a:r>
          </a:p>
          <a:p>
            <a:pPr lvl="1" eaLnBrk="1" fontAlgn="auto" hangingPunct="1">
              <a:spcAft>
                <a:spcPts val="0"/>
              </a:spcAft>
              <a:defRPr/>
            </a:pPr>
            <a:r>
              <a:rPr lang="en-US" sz="2400" dirty="0">
                <a:effectLst>
                  <a:outerShdw blurRad="38100" dist="38100" dir="2700000" algn="tl">
                    <a:srgbClr val="FFFFFF"/>
                  </a:outerShdw>
                </a:effectLst>
                <a:latin typeface="+mj-lt"/>
              </a:rPr>
              <a:t>Eye Protection / Eye Armor</a:t>
            </a:r>
          </a:p>
          <a:p>
            <a:pPr lvl="1" eaLnBrk="1" fontAlgn="auto" hangingPunct="1">
              <a:spcAft>
                <a:spcPts val="0"/>
              </a:spcAft>
              <a:defRPr/>
            </a:pPr>
            <a:r>
              <a:rPr lang="en-US" sz="2400" dirty="0">
                <a:effectLst>
                  <a:outerShdw blurRad="38100" dist="38100" dir="2700000" algn="tl">
                    <a:srgbClr val="FFFFFF"/>
                  </a:outerShdw>
                </a:effectLst>
                <a:latin typeface="+mj-lt"/>
              </a:rPr>
              <a:t>Sunglasses (UV Protection)</a:t>
            </a:r>
          </a:p>
          <a:p>
            <a:pPr lvl="1" eaLnBrk="1" fontAlgn="auto" hangingPunct="1">
              <a:spcAft>
                <a:spcPts val="0"/>
              </a:spcAft>
              <a:defRPr/>
            </a:pPr>
            <a:r>
              <a:rPr lang="en-US" sz="2400" dirty="0">
                <a:effectLst>
                  <a:outerShdw blurRad="38100" dist="38100" dir="2700000" algn="tl">
                    <a:srgbClr val="FFFFFF"/>
                  </a:outerShdw>
                </a:effectLst>
                <a:latin typeface="+mj-lt"/>
              </a:rPr>
              <a:t>Reading glasses when &gt;45 years old</a:t>
            </a:r>
          </a:p>
          <a:p>
            <a:pPr lvl="1" eaLnBrk="1" fontAlgn="auto" hangingPunct="1">
              <a:spcAft>
                <a:spcPts val="0"/>
              </a:spcAft>
              <a:defRPr/>
            </a:pPr>
            <a:r>
              <a:rPr lang="en-US" sz="2400" dirty="0">
                <a:effectLst>
                  <a:outerShdw blurRad="38100" dist="38100" dir="2700000" algn="tl">
                    <a:srgbClr val="FFFFFF"/>
                  </a:outerShdw>
                </a:effectLst>
                <a:latin typeface="+mj-lt"/>
              </a:rPr>
              <a:t>Thin glasses to fine tune vision for some patients</a:t>
            </a:r>
          </a:p>
          <a:p>
            <a:pPr marL="457200" lvl="1" indent="0" eaLnBrk="1" fontAlgn="auto" hangingPunct="1">
              <a:spcAft>
                <a:spcPts val="0"/>
              </a:spcAft>
              <a:buFontTx/>
              <a:buNone/>
              <a:defRPr/>
            </a:pPr>
            <a:endParaRPr lang="en-US" sz="2400" dirty="0">
              <a:effectLst>
                <a:outerShdw blurRad="38100" dist="38100" dir="2700000" algn="tl">
                  <a:srgbClr val="FFFFFF"/>
                </a:outerShdw>
              </a:effectLst>
              <a:latin typeface="Goudy Old Style" panose="02020502050305020303" pitchFamily="18" charset="0"/>
            </a:endParaRPr>
          </a:p>
        </p:txBody>
      </p:sp>
      <p:pic>
        <p:nvPicPr>
          <p:cNvPr id="2" name="Slide 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6096000"/>
            <a:ext cx="609600" cy="609600"/>
          </a:xfrm>
          <a:prstGeom prst="rect">
            <a:avLst/>
          </a:prstGeom>
        </p:spPr>
      </p:pic>
    </p:spTree>
    <p:extLst>
      <p:ext uri="{BB962C8B-B14F-4D97-AF65-F5344CB8AC3E}">
        <p14:creationId xmlns:p14="http://schemas.microsoft.com/office/powerpoint/2010/main" val="231389412"/>
      </p:ext>
    </p:extLst>
  </p:cSld>
  <p:clrMapOvr>
    <a:masterClrMapping/>
  </p:clrMapOvr>
  <mc:AlternateContent xmlns:mc="http://schemas.openxmlformats.org/markup-compatibility/2006" xmlns:p14="http://schemas.microsoft.com/office/powerpoint/2010/main">
    <mc:Choice Requires="p14">
      <p:transition spd="slow" p14:dur="1500" advTm="42000">
        <p:random/>
      </p:transition>
    </mc:Choice>
    <mc:Fallback xmlns="">
      <p:transition spd="slow" advTm="4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457200"/>
            <a:ext cx="7772400" cy="914400"/>
          </a:xfrm>
        </p:spPr>
        <p:txBody>
          <a:bodyPr/>
          <a:lstStyle/>
          <a:p>
            <a:pPr eaLnBrk="1" hangingPunct="1"/>
            <a:r>
              <a:rPr lang="en-US" altLang="en-US" dirty="0" smtClean="0">
                <a:ea typeface="ＭＳ Ｐゴシック" pitchFamily="34" charset="-128"/>
              </a:rPr>
              <a:t>Limits: Eye Protection</a:t>
            </a:r>
            <a:br>
              <a:rPr lang="en-US" altLang="en-US" dirty="0" smtClean="0">
                <a:ea typeface="ＭＳ Ｐゴシック" pitchFamily="34" charset="-128"/>
              </a:rPr>
            </a:br>
            <a:endParaRPr lang="en-US" altLang="en-US" dirty="0" smtClean="0">
              <a:ea typeface="ＭＳ Ｐゴシック" pitchFamily="34" charset="-128"/>
            </a:endParaRPr>
          </a:p>
        </p:txBody>
      </p:sp>
      <p:pic>
        <p:nvPicPr>
          <p:cNvPr id="50179" name="Picture 3" descr="Eyewear protected-Best Exampl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06591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Limits: Expectations</a:t>
            </a:r>
          </a:p>
        </p:txBody>
      </p:sp>
      <p:sp>
        <p:nvSpPr>
          <p:cNvPr id="52227" name="Rectangle 3"/>
          <p:cNvSpPr>
            <a:spLocks noGrp="1" noChangeArrowheads="1"/>
          </p:cNvSpPr>
          <p:nvPr>
            <p:ph idx="1"/>
          </p:nvPr>
        </p:nvSpPr>
        <p:spPr>
          <a:xfrm>
            <a:off x="685800" y="1735138"/>
            <a:ext cx="7772400" cy="4056062"/>
          </a:xfrm>
        </p:spPr>
        <p:txBody>
          <a:bodyPr/>
          <a:lstStyle/>
          <a:p>
            <a:pPr marL="0" indent="0" eaLnBrk="1" hangingPunct="1">
              <a:lnSpc>
                <a:spcPct val="90000"/>
              </a:lnSpc>
              <a:buFontTx/>
              <a:buNone/>
            </a:pPr>
            <a:r>
              <a:rPr lang="en-US" altLang="en-US" dirty="0" smtClean="0">
                <a:latin typeface="+mj-lt"/>
                <a:ea typeface="ＭＳ Ｐゴシック" pitchFamily="34" charset="-128"/>
              </a:rPr>
              <a:t>Common Misconceptions:</a:t>
            </a:r>
          </a:p>
          <a:p>
            <a:pPr lvl="1" eaLnBrk="1" hangingPunct="1">
              <a:lnSpc>
                <a:spcPct val="90000"/>
              </a:lnSpc>
              <a:buFont typeface="Monotype Sorts" charset="2"/>
              <a:buNone/>
            </a:pPr>
            <a:endParaRPr lang="en-US" altLang="en-US" sz="2400" dirty="0" smtClean="0">
              <a:latin typeface="+mj-lt"/>
              <a:ea typeface="ＭＳ Ｐゴシック" pitchFamily="34" charset="-128"/>
            </a:endParaRPr>
          </a:p>
          <a:p>
            <a:pPr lvl="1" eaLnBrk="1" hangingPunct="1">
              <a:lnSpc>
                <a:spcPct val="90000"/>
              </a:lnSpc>
              <a:buFont typeface="Monotype Sorts" charset="2"/>
              <a:buNone/>
            </a:pPr>
            <a:r>
              <a:rPr lang="en-US" altLang="en-US" sz="2400" dirty="0" smtClean="0">
                <a:latin typeface="+mj-lt"/>
                <a:ea typeface="ＭＳ Ｐゴシック" pitchFamily="34" charset="-128"/>
              </a:rPr>
              <a:t>1. Everyone who has refractive surgery will achieve perfect 20/15 vision</a:t>
            </a:r>
          </a:p>
          <a:p>
            <a:pPr lvl="1" eaLnBrk="1" hangingPunct="1">
              <a:lnSpc>
                <a:spcPct val="90000"/>
              </a:lnSpc>
              <a:buFont typeface="Monotype Sorts" charset="2"/>
              <a:buNone/>
            </a:pPr>
            <a:endParaRPr lang="en-US" altLang="en-US" sz="2400" dirty="0" smtClean="0">
              <a:latin typeface="+mj-lt"/>
              <a:ea typeface="ＭＳ Ｐゴシック" pitchFamily="34" charset="-128"/>
            </a:endParaRPr>
          </a:p>
          <a:p>
            <a:pPr lvl="1" eaLnBrk="1" hangingPunct="1">
              <a:lnSpc>
                <a:spcPct val="90000"/>
              </a:lnSpc>
              <a:buFont typeface="Monotype Sorts" charset="2"/>
              <a:buNone/>
            </a:pPr>
            <a:r>
              <a:rPr lang="en-US" altLang="en-US" sz="2400" dirty="0" smtClean="0">
                <a:latin typeface="+mj-lt"/>
                <a:ea typeface="ＭＳ Ｐゴシック" pitchFamily="34" charset="-128"/>
              </a:rPr>
              <a:t>2. If I’m 20/20 after refractive surgery, my vision will be perfect</a:t>
            </a:r>
          </a:p>
          <a:p>
            <a:pPr lvl="1" eaLnBrk="1" hangingPunct="1">
              <a:lnSpc>
                <a:spcPct val="90000"/>
              </a:lnSpc>
              <a:buFont typeface="Monotype Sorts" charset="2"/>
              <a:buNone/>
            </a:pPr>
            <a:endParaRPr lang="en-US" altLang="en-US" sz="2400" dirty="0" smtClean="0">
              <a:latin typeface="+mj-lt"/>
              <a:ea typeface="ＭＳ Ｐゴシック" pitchFamily="34" charset="-128"/>
            </a:endParaRPr>
          </a:p>
          <a:p>
            <a:pPr lvl="1" eaLnBrk="1" hangingPunct="1">
              <a:lnSpc>
                <a:spcPct val="90000"/>
              </a:lnSpc>
              <a:buFont typeface="Monotype Sorts" charset="2"/>
              <a:buNone/>
            </a:pPr>
            <a:r>
              <a:rPr lang="en-US" altLang="en-US" sz="2400" dirty="0" smtClean="0">
                <a:latin typeface="+mj-lt"/>
                <a:ea typeface="ＭＳ Ｐゴシック" pitchFamily="34" charset="-128"/>
              </a:rPr>
              <a:t>3. If I’m not 20/20 after surgery, I will be unhappy</a:t>
            </a:r>
          </a:p>
          <a:p>
            <a:pPr marL="0" indent="0" eaLnBrk="1" hangingPunct="1">
              <a:lnSpc>
                <a:spcPct val="90000"/>
              </a:lnSpc>
              <a:buFont typeface="Monotype Sorts" charset="2"/>
              <a:buNone/>
            </a:pPr>
            <a:endParaRPr lang="en-US" altLang="en-US" dirty="0" smtClean="0">
              <a:latin typeface="Goudy Old Style" panose="02020502050305020303" pitchFamily="18" charset="0"/>
              <a:ea typeface="ＭＳ Ｐゴシック" pitchFamily="34" charset="-128"/>
            </a:endParaRPr>
          </a:p>
        </p:txBody>
      </p:sp>
      <p:pic>
        <p:nvPicPr>
          <p:cNvPr id="2" name="Slide 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9800"/>
            <a:ext cx="609600" cy="609600"/>
          </a:xfrm>
          <a:prstGeom prst="rect">
            <a:avLst/>
          </a:prstGeom>
        </p:spPr>
      </p:pic>
    </p:spTree>
    <p:extLst>
      <p:ext uri="{BB962C8B-B14F-4D97-AF65-F5344CB8AC3E}">
        <p14:creationId xmlns:p14="http://schemas.microsoft.com/office/powerpoint/2010/main" val="3030887951"/>
      </p:ext>
    </p:extLst>
  </p:cSld>
  <p:clrMapOvr>
    <a:masterClrMapping/>
  </p:clrMapOvr>
  <mc:AlternateContent xmlns:mc="http://schemas.openxmlformats.org/markup-compatibility/2006" xmlns:p14="http://schemas.microsoft.com/office/powerpoint/2010/main">
    <mc:Choice Requires="p14">
      <p:transition spd="slow" p14:dur="1500" advTm="48000">
        <p:random/>
      </p:transition>
    </mc:Choice>
    <mc:Fallback xmlns="">
      <p:transition spd="slow" advTm="4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152400"/>
            <a:ext cx="7313613" cy="868363"/>
          </a:xfrm>
        </p:spPr>
        <p:txBody>
          <a:bodyPr/>
          <a:lstStyle/>
          <a:p>
            <a:pPr eaLnBrk="1" hangingPunct="1"/>
            <a:r>
              <a:rPr lang="en-US" altLang="en-US" dirty="0" smtClean="0">
                <a:ea typeface="ＭＳ Ｐゴシック" pitchFamily="34" charset="-128"/>
              </a:rPr>
              <a:t>Military Criteria</a:t>
            </a:r>
          </a:p>
        </p:txBody>
      </p:sp>
      <p:sp>
        <p:nvSpPr>
          <p:cNvPr id="109571" name="Rectangle 3"/>
          <p:cNvSpPr>
            <a:spLocks noGrp="1" noChangeArrowheads="1"/>
          </p:cNvSpPr>
          <p:nvPr>
            <p:ph idx="1"/>
          </p:nvPr>
        </p:nvSpPr>
        <p:spPr>
          <a:xfrm>
            <a:off x="381000" y="1447800"/>
            <a:ext cx="7694613" cy="5029200"/>
          </a:xfrm>
        </p:spPr>
        <p:txBody>
          <a:bodyPr rtlCol="0">
            <a:normAutofit fontScale="92500"/>
          </a:bodyPr>
          <a:lstStyle/>
          <a:p>
            <a:pPr eaLnBrk="1" fontAlgn="auto" hangingPunct="1">
              <a:spcAft>
                <a:spcPts val="0"/>
              </a:spcAft>
              <a:defRPr/>
            </a:pPr>
            <a:r>
              <a:rPr lang="en-US" dirty="0">
                <a:effectLst>
                  <a:outerShdw blurRad="38100" dist="38100" dir="2700000" algn="tl">
                    <a:srgbClr val="FFFFFF"/>
                  </a:outerShdw>
                </a:effectLst>
                <a:latin typeface="+mj-lt"/>
              </a:rPr>
              <a:t>Units </a:t>
            </a:r>
            <a:r>
              <a:rPr lang="en-US" dirty="0" smtClean="0">
                <a:effectLst>
                  <a:outerShdw blurRad="38100" dist="38100" dir="2700000" algn="tl">
                    <a:srgbClr val="FFFFFF"/>
                  </a:outerShdw>
                </a:effectLst>
                <a:latin typeface="+mj-lt"/>
              </a:rPr>
              <a:t>commanders authorize soldiers to apply</a:t>
            </a:r>
          </a:p>
          <a:p>
            <a:pPr eaLnBrk="1" fontAlgn="auto" hangingPunct="1">
              <a:spcAft>
                <a:spcPts val="0"/>
              </a:spcAft>
              <a:defRPr/>
            </a:pPr>
            <a:r>
              <a:rPr lang="en-US" dirty="0" smtClean="0">
                <a:effectLst>
                  <a:outerShdw blurRad="38100" dist="38100" dir="2700000" algn="tl">
                    <a:srgbClr val="FFFFFF"/>
                  </a:outerShdw>
                </a:effectLst>
                <a:latin typeface="+mj-lt"/>
              </a:rPr>
              <a:t>No flags or </a:t>
            </a:r>
            <a:r>
              <a:rPr lang="en-US" dirty="0">
                <a:effectLst>
                  <a:outerShdw blurRad="38100" dist="38100" dir="2700000" algn="tl">
                    <a:srgbClr val="FFFFFF"/>
                  </a:outerShdw>
                </a:effectLst>
                <a:latin typeface="+mj-lt"/>
              </a:rPr>
              <a:t>adverse personnel actions </a:t>
            </a:r>
            <a:r>
              <a:rPr lang="en-US" dirty="0" smtClean="0">
                <a:effectLst>
                  <a:outerShdw blurRad="38100" dist="38100" dir="2700000" algn="tl">
                    <a:srgbClr val="FFFFFF"/>
                  </a:outerShdw>
                </a:effectLst>
                <a:latin typeface="+mj-lt"/>
              </a:rPr>
              <a:t>pending</a:t>
            </a:r>
          </a:p>
          <a:p>
            <a:pPr eaLnBrk="1" fontAlgn="auto" hangingPunct="1">
              <a:spcAft>
                <a:spcPts val="0"/>
              </a:spcAft>
              <a:defRPr/>
            </a:pPr>
            <a:r>
              <a:rPr lang="en-US" dirty="0" smtClean="0">
                <a:effectLst>
                  <a:outerShdw blurRad="38100" dist="38100" dir="2700000" algn="tl">
                    <a:srgbClr val="FFFFFF"/>
                  </a:outerShdw>
                </a:effectLst>
                <a:latin typeface="+mj-lt"/>
              </a:rPr>
              <a:t>Con leave for the day of surgery +5 days</a:t>
            </a:r>
            <a:endParaRPr lang="en-US" dirty="0">
              <a:effectLst>
                <a:outerShdw blurRad="38100" dist="38100" dir="2700000" algn="tl">
                  <a:srgbClr val="FFFFFF"/>
                </a:outerShdw>
              </a:effectLst>
              <a:latin typeface="+mj-lt"/>
            </a:endParaRPr>
          </a:p>
          <a:p>
            <a:pPr eaLnBrk="1" fontAlgn="auto" hangingPunct="1">
              <a:spcAft>
                <a:spcPts val="0"/>
              </a:spcAft>
              <a:defRPr/>
            </a:pPr>
            <a:r>
              <a:rPr lang="en-US" dirty="0" smtClean="0">
                <a:effectLst>
                  <a:outerShdw blurRad="38100" dist="38100" dir="2700000" algn="tl">
                    <a:srgbClr val="FFFFFF"/>
                  </a:outerShdw>
                </a:effectLst>
                <a:latin typeface="+mj-lt"/>
              </a:rPr>
              <a:t>Non-</a:t>
            </a:r>
            <a:r>
              <a:rPr lang="en-US" dirty="0">
                <a:effectLst>
                  <a:outerShdw blurRad="38100" dist="38100" dir="2700000" algn="tl">
                    <a:srgbClr val="FFFFFF"/>
                  </a:outerShdw>
                </a:effectLst>
                <a:latin typeface="+mj-lt"/>
              </a:rPr>
              <a:t>deployable and </a:t>
            </a:r>
            <a:r>
              <a:rPr lang="en-US" dirty="0" smtClean="0">
                <a:effectLst>
                  <a:outerShdw blurRad="38100" dist="38100" dir="2700000" algn="tl">
                    <a:srgbClr val="FFFFFF"/>
                  </a:outerShdw>
                </a:effectLst>
                <a:latin typeface="+mj-lt"/>
              </a:rPr>
              <a:t>a temporary </a:t>
            </a:r>
            <a:r>
              <a:rPr lang="en-US" dirty="0">
                <a:effectLst>
                  <a:outerShdw blurRad="38100" dist="38100" dir="2700000" algn="tl">
                    <a:srgbClr val="FFFFFF"/>
                  </a:outerShdw>
                </a:effectLst>
                <a:latin typeface="+mj-lt"/>
              </a:rPr>
              <a:t>profile for one month </a:t>
            </a:r>
            <a:endParaRPr lang="en-US" dirty="0" smtClean="0">
              <a:effectLst>
                <a:outerShdw blurRad="38100" dist="38100" dir="2700000" algn="tl">
                  <a:srgbClr val="FFFFFF"/>
                </a:outerShdw>
              </a:effectLst>
              <a:latin typeface="+mj-lt"/>
            </a:endParaRPr>
          </a:p>
          <a:p>
            <a:pPr eaLnBrk="1" fontAlgn="auto" hangingPunct="1">
              <a:spcAft>
                <a:spcPts val="0"/>
              </a:spcAft>
              <a:defRPr/>
            </a:pPr>
            <a:r>
              <a:rPr lang="en-US" dirty="0">
                <a:effectLst>
                  <a:outerShdw blurRad="38100" dist="38100" dir="2700000" algn="tl">
                    <a:srgbClr val="FFFFFF"/>
                  </a:outerShdw>
                </a:effectLst>
                <a:latin typeface="+mj-lt"/>
              </a:rPr>
              <a:t>N</a:t>
            </a:r>
            <a:r>
              <a:rPr lang="en-US" dirty="0" smtClean="0">
                <a:effectLst>
                  <a:outerShdw blurRad="38100" dist="38100" dir="2700000" algn="tl">
                    <a:srgbClr val="FFFFFF"/>
                  </a:outerShdw>
                </a:effectLst>
                <a:latin typeface="+mj-lt"/>
              </a:rPr>
              <a:t>on-deployable to CENTCOM AO for 3 months</a:t>
            </a:r>
          </a:p>
          <a:p>
            <a:pPr eaLnBrk="1" fontAlgn="auto" hangingPunct="1">
              <a:spcAft>
                <a:spcPts val="0"/>
              </a:spcAft>
              <a:defRPr/>
            </a:pPr>
            <a:r>
              <a:rPr lang="en-US" dirty="0" smtClean="0">
                <a:effectLst>
                  <a:outerShdw blurRad="38100" dist="38100" dir="2700000" algn="tl">
                    <a:srgbClr val="FFFFFF"/>
                  </a:outerShdw>
                </a:effectLst>
                <a:latin typeface="+mj-lt"/>
              </a:rPr>
              <a:t>Air Force needs Special Approval</a:t>
            </a:r>
          </a:p>
          <a:p>
            <a:pPr eaLnBrk="1" fontAlgn="auto" hangingPunct="1">
              <a:spcAft>
                <a:spcPts val="0"/>
              </a:spcAft>
              <a:defRPr/>
            </a:pPr>
            <a:r>
              <a:rPr lang="en-US" b="1" dirty="0" smtClean="0">
                <a:effectLst>
                  <a:outerShdw blurRad="38100" dist="38100" dir="2700000" algn="tl">
                    <a:srgbClr val="FFFFFF"/>
                  </a:outerShdw>
                </a:effectLst>
                <a:latin typeface="+mj-lt"/>
              </a:rPr>
              <a:t>Waiver for HALO / SCUBA</a:t>
            </a:r>
          </a:p>
          <a:p>
            <a:pPr eaLnBrk="1" fontAlgn="auto" hangingPunct="1">
              <a:spcAft>
                <a:spcPts val="0"/>
              </a:spcAft>
              <a:buFontTx/>
              <a:buNone/>
              <a:defRPr/>
            </a:pPr>
            <a:endParaRPr lang="en-US" sz="2000" dirty="0" smtClean="0">
              <a:effectLst>
                <a:outerShdw blurRad="38100" dist="38100" dir="2700000" algn="tl">
                  <a:srgbClr val="FFFFFF"/>
                </a:outerShdw>
              </a:effectLst>
              <a:latin typeface="Goudy Old Style" panose="02020502050305020303" pitchFamily="18" charset="0"/>
            </a:endParaRPr>
          </a:p>
          <a:p>
            <a:pPr eaLnBrk="1" fontAlgn="auto" hangingPunct="1">
              <a:spcAft>
                <a:spcPts val="0"/>
              </a:spcAft>
              <a:buFont typeface="Monotype Sorts" charset="0"/>
              <a:buNone/>
              <a:defRPr/>
            </a:pPr>
            <a:endParaRPr lang="en-US" sz="3600" dirty="0">
              <a:effectLst>
                <a:outerShdw blurRad="38100" dist="38100" dir="2700000" algn="tl">
                  <a:srgbClr val="FFFFFF"/>
                </a:outerShdw>
              </a:effectLst>
              <a:latin typeface="Goudy Old Style" panose="02020502050305020303" pitchFamily="18" charset="0"/>
            </a:endParaRPr>
          </a:p>
        </p:txBody>
      </p:sp>
      <p:pic>
        <p:nvPicPr>
          <p:cNvPr id="2" name="Slide 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475534109"/>
      </p:ext>
    </p:extLst>
  </p:cSld>
  <p:clrMapOvr>
    <a:masterClrMapping/>
  </p:clrMapOvr>
  <mc:AlternateContent xmlns:mc="http://schemas.openxmlformats.org/markup-compatibility/2006" xmlns:p14="http://schemas.microsoft.com/office/powerpoint/2010/main">
    <mc:Choice Requires="p14">
      <p:transition spd="slow" p14:dur="1500" advTm="39000">
        <p:random/>
      </p:transition>
    </mc:Choice>
    <mc:Fallback xmlns="">
      <p:transition spd="slow" advTm="39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Follow-up Appointments</a:t>
            </a:r>
          </a:p>
        </p:txBody>
      </p:sp>
      <p:sp>
        <p:nvSpPr>
          <p:cNvPr id="192515" name="Rectangle 3"/>
          <p:cNvSpPr>
            <a:spLocks noGrp="1" noChangeArrowheads="1"/>
          </p:cNvSpPr>
          <p:nvPr>
            <p:ph idx="1"/>
          </p:nvPr>
        </p:nvSpPr>
        <p:spPr>
          <a:xfrm>
            <a:off x="762000" y="1735138"/>
            <a:ext cx="7543800" cy="4665662"/>
          </a:xfrm>
        </p:spPr>
        <p:txBody>
          <a:bodyPr>
            <a:normAutofit/>
          </a:bodyPr>
          <a:lstStyle/>
          <a:p>
            <a:pPr eaLnBrk="1" hangingPunct="1">
              <a:lnSpc>
                <a:spcPct val="90000"/>
              </a:lnSpc>
              <a:defRPr/>
            </a:pPr>
            <a:r>
              <a:rPr lang="en-US" dirty="0" smtClean="0">
                <a:effectLst>
                  <a:outerShdw blurRad="38100" dist="38100" dir="2700000" algn="tl">
                    <a:srgbClr val="C0C0C0"/>
                  </a:outerShdw>
                </a:effectLst>
                <a:latin typeface="+mj-lt"/>
                <a:ea typeface="ＭＳ Ｐゴシック" charset="-128"/>
              </a:rPr>
              <a:t>1 Day</a:t>
            </a:r>
          </a:p>
          <a:p>
            <a:pPr eaLnBrk="1" hangingPunct="1">
              <a:lnSpc>
                <a:spcPct val="90000"/>
              </a:lnSpc>
              <a:defRPr/>
            </a:pPr>
            <a:r>
              <a:rPr lang="en-US" dirty="0" smtClean="0">
                <a:effectLst>
                  <a:outerShdw blurRad="38100" dist="38100" dir="2700000" algn="tl">
                    <a:srgbClr val="C0C0C0"/>
                  </a:outerShdw>
                </a:effectLst>
                <a:latin typeface="+mj-lt"/>
                <a:ea typeface="ＭＳ Ｐゴシック" charset="-128"/>
              </a:rPr>
              <a:t>1 Week</a:t>
            </a:r>
          </a:p>
          <a:p>
            <a:pPr eaLnBrk="1" hangingPunct="1">
              <a:lnSpc>
                <a:spcPct val="90000"/>
              </a:lnSpc>
              <a:defRPr/>
            </a:pPr>
            <a:r>
              <a:rPr lang="en-US" dirty="0" smtClean="0">
                <a:effectLst>
                  <a:outerShdw blurRad="38100" dist="38100" dir="2700000" algn="tl">
                    <a:srgbClr val="C0C0C0"/>
                  </a:outerShdw>
                </a:effectLst>
                <a:latin typeface="+mj-lt"/>
                <a:ea typeface="ＭＳ Ｐゴシック" charset="-128"/>
              </a:rPr>
              <a:t>1 Month</a:t>
            </a:r>
          </a:p>
          <a:p>
            <a:pPr eaLnBrk="1" hangingPunct="1">
              <a:lnSpc>
                <a:spcPct val="90000"/>
              </a:lnSpc>
              <a:defRPr/>
            </a:pPr>
            <a:r>
              <a:rPr lang="en-US" dirty="0" smtClean="0">
                <a:effectLst>
                  <a:outerShdw blurRad="38100" dist="38100" dir="2700000" algn="tl">
                    <a:srgbClr val="C0C0C0"/>
                  </a:outerShdw>
                </a:effectLst>
                <a:latin typeface="+mj-lt"/>
                <a:ea typeface="ＭＳ Ｐゴシック" charset="-128"/>
              </a:rPr>
              <a:t>3, 6, and 12 months </a:t>
            </a:r>
          </a:p>
          <a:p>
            <a:pPr eaLnBrk="1" hangingPunct="1">
              <a:lnSpc>
                <a:spcPct val="90000"/>
              </a:lnSpc>
              <a:defRPr/>
            </a:pPr>
            <a:r>
              <a:rPr lang="en-US" sz="2000" dirty="0" smtClean="0">
                <a:effectLst>
                  <a:outerShdw blurRad="38100" dist="38100" dir="2700000" algn="tl">
                    <a:srgbClr val="C0C0C0"/>
                  </a:outerShdw>
                </a:effectLst>
                <a:latin typeface="+mj-lt"/>
                <a:ea typeface="ＭＳ Ｐゴシック" charset="-128"/>
              </a:rPr>
              <a:t>If you are from out of town and have made arrangements for a local optometrist to remove your bandage contact lens, a co-management agreement will need to be signed and on file before we can perform surgery on you. </a:t>
            </a:r>
          </a:p>
        </p:txBody>
      </p:sp>
      <p:pic>
        <p:nvPicPr>
          <p:cNvPr id="2" name="Slide 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5943600"/>
            <a:ext cx="609600" cy="609600"/>
          </a:xfrm>
          <a:prstGeom prst="rect">
            <a:avLst/>
          </a:prstGeom>
        </p:spPr>
      </p:pic>
    </p:spTree>
    <p:extLst>
      <p:ext uri="{BB962C8B-B14F-4D97-AF65-F5344CB8AC3E}">
        <p14:creationId xmlns:p14="http://schemas.microsoft.com/office/powerpoint/2010/main" val="1791476735"/>
      </p:ext>
    </p:extLst>
  </p:cSld>
  <p:clrMapOvr>
    <a:masterClrMapping/>
  </p:clrMapOvr>
  <mc:AlternateContent xmlns:mc="http://schemas.openxmlformats.org/markup-compatibility/2006" xmlns:p14="http://schemas.microsoft.com/office/powerpoint/2010/main">
    <mc:Choice Requires="p14">
      <p:transition spd="slow" p14:dur="1500" advTm="27000">
        <p:random/>
      </p:transition>
    </mc:Choice>
    <mc:Fallback xmlns="">
      <p:transition spd="slow" advTm="2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503238"/>
            <a:ext cx="7313613" cy="868362"/>
          </a:xfrm>
        </p:spPr>
        <p:txBody>
          <a:bodyPr/>
          <a:lstStyle/>
          <a:p>
            <a:r>
              <a:rPr lang="en-US" altLang="en-US" dirty="0" smtClean="0">
                <a:ea typeface="ＭＳ Ｐゴシック" pitchFamily="34" charset="-128"/>
              </a:rPr>
              <a:t>Spectacles have limitations</a:t>
            </a:r>
          </a:p>
        </p:txBody>
      </p:sp>
      <p:sp>
        <p:nvSpPr>
          <p:cNvPr id="5" name="Content Placeholder 4"/>
          <p:cNvSpPr txBox="1">
            <a:spLocks/>
          </p:cNvSpPr>
          <p:nvPr/>
        </p:nvSpPr>
        <p:spPr>
          <a:xfrm>
            <a:off x="914400" y="1735138"/>
            <a:ext cx="7313613" cy="4056062"/>
          </a:xfrm>
          <a:prstGeom prst="rect">
            <a:avLst/>
          </a:prstGeom>
        </p:spPr>
        <p:txBody>
          <a:bodyPr>
            <a:normAutofit/>
          </a:bodyPr>
          <a:lstStyle>
            <a:lvl1pPr marL="463550" indent="-463550" algn="l" rtl="0" eaLnBrk="0" fontAlgn="base" hangingPunct="0">
              <a:spcBef>
                <a:spcPts val="2000"/>
              </a:spcBef>
              <a:spcAft>
                <a:spcPct val="0"/>
              </a:spcAft>
              <a:buSzPct val="90000"/>
              <a:buBlip>
                <a:blip r:embed="rId4"/>
              </a:buBlip>
              <a:defRPr sz="2400" kern="1200">
                <a:solidFill>
                  <a:schemeClr val="tx1"/>
                </a:solidFill>
                <a:latin typeface="+mn-lt"/>
                <a:ea typeface="ＭＳ Ｐゴシック" charset="0"/>
                <a:cs typeface="ＭＳ Ｐゴシック" charset="0"/>
              </a:defRPr>
            </a:lvl1pPr>
            <a:lvl2pPr marL="914400" indent="-457200" algn="l" rtl="0" eaLnBrk="0" fontAlgn="base" hangingPunct="0">
              <a:spcBef>
                <a:spcPts val="600"/>
              </a:spcBef>
              <a:spcAft>
                <a:spcPct val="0"/>
              </a:spcAft>
              <a:buSzPct val="90000"/>
              <a:buBlip>
                <a:blip r:embed="rId5"/>
              </a:buBlip>
              <a:defRPr sz="2200" kern="1200">
                <a:solidFill>
                  <a:schemeClr val="tx1"/>
                </a:solidFill>
                <a:latin typeface="+mn-lt"/>
                <a:ea typeface="ＭＳ Ｐゴシック" charset="0"/>
                <a:cs typeface="+mn-cs"/>
              </a:defRPr>
            </a:lvl2pPr>
            <a:lvl3pPr marL="1255713" indent="-341313" algn="l" rtl="0" eaLnBrk="0" fontAlgn="base" hangingPunct="0">
              <a:spcBef>
                <a:spcPts val="600"/>
              </a:spcBef>
              <a:spcAft>
                <a:spcPct val="0"/>
              </a:spcAft>
              <a:buSzPct val="90000"/>
              <a:buBlip>
                <a:blip r:embed="rId6"/>
              </a:buBlip>
              <a:defRPr sz="2000" kern="1200">
                <a:solidFill>
                  <a:schemeClr val="tx1"/>
                </a:solidFill>
                <a:latin typeface="+mn-lt"/>
                <a:ea typeface="ＭＳ Ｐゴシック" charset="0"/>
                <a:cs typeface="+mn-cs"/>
              </a:defRPr>
            </a:lvl3pPr>
            <a:lvl4pPr marL="1597025" indent="-341313" algn="l" rtl="0" eaLnBrk="0" fontAlgn="base" hangingPunct="0">
              <a:spcBef>
                <a:spcPts val="600"/>
              </a:spcBef>
              <a:spcAft>
                <a:spcPct val="0"/>
              </a:spcAft>
              <a:buSzPct val="90000"/>
              <a:buBlip>
                <a:blip r:embed="rId6"/>
              </a:buBlip>
              <a:defRPr kern="1200">
                <a:solidFill>
                  <a:schemeClr val="tx1"/>
                </a:solidFill>
                <a:latin typeface="+mn-lt"/>
                <a:ea typeface="ＭＳ Ｐゴシック" charset="0"/>
                <a:cs typeface="+mn-cs"/>
              </a:defRPr>
            </a:lvl4pPr>
            <a:lvl5pPr marL="1938338" indent="-341313" algn="l" rtl="0" eaLnBrk="0" fontAlgn="base" hangingPunct="0">
              <a:spcBef>
                <a:spcPts val="600"/>
              </a:spcBef>
              <a:spcAft>
                <a:spcPct val="0"/>
              </a:spcAft>
              <a:buSzPct val="90000"/>
              <a:buBlip>
                <a:blip r:embed="rId6"/>
              </a:buBlip>
              <a:defRPr kern="1200">
                <a:solidFill>
                  <a:schemeClr val="tx1"/>
                </a:solidFill>
                <a:latin typeface="+mn-lt"/>
                <a:ea typeface="ＭＳ Ｐゴシック" charset="0"/>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eaLnBrk="1" fontAlgn="auto" hangingPunct="1">
              <a:spcAft>
                <a:spcPts val="0"/>
              </a:spcAft>
              <a:buFont typeface="Arial" panose="020B0604020202020204" pitchFamily="34" charset="0"/>
              <a:buChar char="•"/>
              <a:defRPr/>
            </a:pPr>
            <a:r>
              <a:rPr lang="en-US" b="0" dirty="0" smtClean="0">
                <a:ea typeface="+mn-ea"/>
                <a:cs typeface="+mn-cs"/>
              </a:rPr>
              <a:t>Can get lost / misplaced / broken / never ordered!</a:t>
            </a:r>
          </a:p>
          <a:p>
            <a:pPr eaLnBrk="1" fontAlgn="auto" hangingPunct="1">
              <a:spcAft>
                <a:spcPts val="0"/>
              </a:spcAft>
              <a:buFont typeface="Arial" panose="020B0604020202020204" pitchFamily="34" charset="0"/>
              <a:buChar char="•"/>
              <a:defRPr/>
            </a:pPr>
            <a:r>
              <a:rPr lang="en-US" b="0" dirty="0" smtClean="0">
                <a:ea typeface="+mn-ea"/>
                <a:cs typeface="+mn-cs"/>
              </a:rPr>
              <a:t>Can slide down your nose with sweat</a:t>
            </a:r>
          </a:p>
          <a:p>
            <a:pPr eaLnBrk="1" fontAlgn="auto" hangingPunct="1">
              <a:spcAft>
                <a:spcPts val="0"/>
              </a:spcAft>
              <a:buFont typeface="Arial" panose="020B0604020202020204" pitchFamily="34" charset="0"/>
              <a:buChar char="•"/>
              <a:defRPr/>
            </a:pPr>
            <a:r>
              <a:rPr lang="en-US" b="0" dirty="0" smtClean="0">
                <a:ea typeface="+mn-ea"/>
                <a:cs typeface="+mn-cs"/>
              </a:rPr>
              <a:t>Can fog up at the worst times</a:t>
            </a:r>
          </a:p>
          <a:p>
            <a:pPr eaLnBrk="1" fontAlgn="auto" hangingPunct="1">
              <a:spcAft>
                <a:spcPts val="0"/>
              </a:spcAft>
              <a:buFont typeface="Arial" panose="020B0604020202020204" pitchFamily="34" charset="0"/>
              <a:buChar char="•"/>
              <a:defRPr/>
            </a:pPr>
            <a:r>
              <a:rPr lang="en-US" b="0" dirty="0" smtClean="0">
                <a:ea typeface="+mn-ea"/>
                <a:cs typeface="+mn-cs"/>
              </a:rPr>
              <a:t>Can get knocked off in combat</a:t>
            </a:r>
          </a:p>
          <a:p>
            <a:pPr eaLnBrk="1" fontAlgn="auto" hangingPunct="1">
              <a:spcAft>
                <a:spcPts val="0"/>
              </a:spcAft>
              <a:defRPr/>
            </a:pPr>
            <a:endParaRPr lang="en-US" b="0" dirty="0" smtClean="0">
              <a:latin typeface="Goudy Old Style" panose="02020502050305020303" pitchFamily="18" charset="0"/>
              <a:ea typeface="+mn-ea"/>
              <a:cs typeface="+mn-cs"/>
            </a:endParaRPr>
          </a:p>
        </p:txBody>
      </p:sp>
      <p:pic>
        <p:nvPicPr>
          <p:cNvPr id="6" name="Picture 3" descr="4f358fe110cce.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030538"/>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6a00d8341bfadb53ef00e54f4c52e78834-640w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343400"/>
            <a:ext cx="31242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4800" y="5943600"/>
            <a:ext cx="609600" cy="609600"/>
          </a:xfrm>
          <a:prstGeom prst="rect">
            <a:avLst/>
          </a:prstGeom>
        </p:spPr>
      </p:pic>
    </p:spTree>
    <p:extLst>
      <p:ext uri="{BB962C8B-B14F-4D97-AF65-F5344CB8AC3E}">
        <p14:creationId xmlns:p14="http://schemas.microsoft.com/office/powerpoint/2010/main" val="1912391247"/>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Specific PRK Pro / Con</a:t>
            </a:r>
            <a:endParaRPr lang="en-US" dirty="0"/>
          </a:p>
        </p:txBody>
      </p:sp>
      <p:sp>
        <p:nvSpPr>
          <p:cNvPr id="3" name="Content Placeholder 2"/>
          <p:cNvSpPr>
            <a:spLocks noGrp="1"/>
          </p:cNvSpPr>
          <p:nvPr>
            <p:ph idx="1"/>
          </p:nvPr>
        </p:nvSpPr>
        <p:spPr>
          <a:xfrm>
            <a:off x="457200" y="1066800"/>
            <a:ext cx="8229600" cy="4525963"/>
          </a:xfrm>
        </p:spPr>
        <p:txBody>
          <a:bodyPr/>
          <a:lstStyle/>
          <a:p>
            <a:r>
              <a:rPr lang="en-US" altLang="en-US" sz="2800" dirty="0">
                <a:latin typeface="+mj-lt"/>
                <a:ea typeface="ＭＳ Ｐゴシック" pitchFamily="34" charset="-128"/>
              </a:rPr>
              <a:t>Disadvantages:  </a:t>
            </a:r>
          </a:p>
          <a:p>
            <a:pPr lvl="1"/>
            <a:r>
              <a:rPr lang="en-US" altLang="en-US" sz="2400" dirty="0">
                <a:latin typeface="+mj-lt"/>
                <a:ea typeface="ＭＳ Ｐゴシック" pitchFamily="34" charset="-128"/>
              </a:rPr>
              <a:t>Discomfort – big scratch to eye, expect to use narcotics</a:t>
            </a:r>
          </a:p>
          <a:p>
            <a:pPr lvl="1"/>
            <a:r>
              <a:rPr lang="en-US" altLang="en-US" sz="2400" dirty="0">
                <a:latin typeface="+mj-lt"/>
                <a:ea typeface="ＭＳ Ｐゴシック" pitchFamily="34" charset="-128"/>
              </a:rPr>
              <a:t>Haze – can blur vision and cause glare, mitigated by drops and UV sunglasses (you have to take your meds!)</a:t>
            </a:r>
          </a:p>
          <a:p>
            <a:pPr lvl="1"/>
            <a:r>
              <a:rPr lang="en-US" altLang="en-US" sz="2400" dirty="0">
                <a:latin typeface="+mj-lt"/>
                <a:ea typeface="ＭＳ Ｐゴシック" pitchFamily="34" charset="-128"/>
              </a:rPr>
              <a:t>Slow recovery – skin is rough at first, so blurry; must be replaced with smoother skin 2-3 times to get final clarity</a:t>
            </a:r>
          </a:p>
          <a:p>
            <a:r>
              <a:rPr lang="en-US" altLang="en-US" sz="2800" dirty="0">
                <a:latin typeface="+mj-lt"/>
                <a:ea typeface="ＭＳ Ｐゴシック" pitchFamily="34" charset="-128"/>
              </a:rPr>
              <a:t>Advantages:</a:t>
            </a:r>
          </a:p>
          <a:p>
            <a:pPr lvl="1"/>
            <a:r>
              <a:rPr lang="en-US" altLang="en-US" sz="2400" dirty="0">
                <a:latin typeface="+mj-lt"/>
                <a:ea typeface="ＭＳ Ｐゴシック" pitchFamily="34" charset="-128"/>
              </a:rPr>
              <a:t>One surgical procedure, no flap to cut</a:t>
            </a:r>
          </a:p>
          <a:p>
            <a:pPr lvl="1"/>
            <a:r>
              <a:rPr lang="en-US" altLang="en-US" sz="2400" dirty="0">
                <a:latin typeface="+mj-lt"/>
                <a:ea typeface="ＭＳ Ｐゴシック" pitchFamily="34" charset="-128"/>
              </a:rPr>
              <a:t>Faster and requires less cooperation from patient</a:t>
            </a:r>
          </a:p>
          <a:p>
            <a:pPr lvl="1"/>
            <a:r>
              <a:rPr lang="en-US" altLang="en-US" sz="2400" dirty="0">
                <a:latin typeface="+mj-lt"/>
                <a:ea typeface="ＭＳ Ｐゴシック" pitchFamily="34" charset="-128"/>
              </a:rPr>
              <a:t>Anatomically, it’s as close to your pre-op eye as possible, more stable and in most cases trauma does not affect it</a:t>
            </a:r>
          </a:p>
          <a:p>
            <a:endParaRPr lang="en-US" sz="2800" dirty="0">
              <a:latin typeface="+mj-lt"/>
            </a:endParaRPr>
          </a:p>
        </p:txBody>
      </p:sp>
      <p:pic>
        <p:nvPicPr>
          <p:cNvPr id="4" name="Slide 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019800"/>
            <a:ext cx="609600" cy="609600"/>
          </a:xfrm>
          <a:prstGeom prst="rect">
            <a:avLst/>
          </a:prstGeom>
        </p:spPr>
      </p:pic>
    </p:spTree>
    <p:extLst>
      <p:ext uri="{BB962C8B-B14F-4D97-AF65-F5344CB8AC3E}">
        <p14:creationId xmlns:p14="http://schemas.microsoft.com/office/powerpoint/2010/main" val="2568519276"/>
      </p:ext>
    </p:extLst>
  </p:cSld>
  <p:clrMapOvr>
    <a:masterClrMapping/>
  </p:clrMapOvr>
  <mc:AlternateContent xmlns:mc="http://schemas.openxmlformats.org/markup-compatibility/2006" xmlns:p14="http://schemas.microsoft.com/office/powerpoint/2010/main">
    <mc:Choice Requires="p14">
      <p:transition spd="slow" p14:dur="1500" advTm="41000">
        <p:random/>
      </p:transition>
    </mc:Choice>
    <mc:Fallback xmlns="">
      <p:transition spd="slow" advTm="4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14400" y="457200"/>
            <a:ext cx="7313613" cy="868363"/>
          </a:xfrm>
        </p:spPr>
        <p:txBody>
          <a:bodyPr/>
          <a:lstStyle/>
          <a:p>
            <a:r>
              <a:rPr lang="en-US" altLang="en-US" dirty="0" smtClean="0">
                <a:ea typeface="ＭＳ Ｐゴシック" pitchFamily="34" charset="-128"/>
              </a:rPr>
              <a:t>Specific LASIK Pro / Con</a:t>
            </a:r>
          </a:p>
        </p:txBody>
      </p:sp>
      <p:sp>
        <p:nvSpPr>
          <p:cNvPr id="51203" name="Content Placeholder 2"/>
          <p:cNvSpPr>
            <a:spLocks noGrp="1"/>
          </p:cNvSpPr>
          <p:nvPr>
            <p:ph idx="1"/>
          </p:nvPr>
        </p:nvSpPr>
        <p:spPr>
          <a:xfrm>
            <a:off x="685800" y="1524000"/>
            <a:ext cx="7848600" cy="4056063"/>
          </a:xfrm>
        </p:spPr>
        <p:txBody>
          <a:bodyPr/>
          <a:lstStyle/>
          <a:p>
            <a:r>
              <a:rPr lang="en-US" altLang="en-US" sz="2800" dirty="0" smtClean="0">
                <a:latin typeface="+mj-lt"/>
                <a:ea typeface="ＭＳ Ｐゴシック" pitchFamily="34" charset="-128"/>
              </a:rPr>
              <a:t>Disadvantages</a:t>
            </a:r>
            <a:r>
              <a:rPr lang="en-US" altLang="en-US" sz="2400" dirty="0" smtClean="0">
                <a:latin typeface="+mj-lt"/>
                <a:ea typeface="ＭＳ Ｐゴシック" pitchFamily="34" charset="-128"/>
              </a:rPr>
              <a:t>:  </a:t>
            </a:r>
          </a:p>
          <a:p>
            <a:pPr lvl="1"/>
            <a:r>
              <a:rPr lang="en-US" altLang="en-US" sz="2000" dirty="0" smtClean="0">
                <a:latin typeface="+mj-lt"/>
                <a:ea typeface="ＭＳ Ｐゴシック" pitchFamily="34" charset="-128"/>
              </a:rPr>
              <a:t>Two procedures, more delicate, need more cooperation</a:t>
            </a:r>
          </a:p>
          <a:p>
            <a:pPr lvl="1"/>
            <a:r>
              <a:rPr lang="en-US" altLang="en-US" sz="2000" dirty="0">
                <a:latin typeface="+mj-lt"/>
                <a:ea typeface="ＭＳ Ｐゴシック" pitchFamily="34" charset="-128"/>
              </a:rPr>
              <a:t>U</a:t>
            </a:r>
            <a:r>
              <a:rPr lang="en-US" altLang="en-US" sz="2000" dirty="0" smtClean="0">
                <a:latin typeface="+mj-lt"/>
                <a:ea typeface="ＭＳ Ｐゴシック" pitchFamily="34" charset="-128"/>
              </a:rPr>
              <a:t>ntil the flap is sealed down, a poke to the eye could require a return to the laser suite</a:t>
            </a:r>
          </a:p>
          <a:p>
            <a:r>
              <a:rPr lang="en-US" altLang="en-US" sz="2800" dirty="0" smtClean="0">
                <a:latin typeface="+mj-lt"/>
                <a:ea typeface="ＭＳ Ｐゴシック" pitchFamily="34" charset="-128"/>
              </a:rPr>
              <a:t>Advantages:</a:t>
            </a:r>
          </a:p>
          <a:p>
            <a:pPr lvl="1"/>
            <a:r>
              <a:rPr lang="en-US" altLang="en-US" sz="2000" dirty="0" smtClean="0">
                <a:latin typeface="+mj-lt"/>
                <a:ea typeface="ＭＳ Ｐゴシック" pitchFamily="34" charset="-128"/>
              </a:rPr>
              <a:t>Less pain, typically an ache or scratchy feeling for a few days</a:t>
            </a:r>
          </a:p>
          <a:p>
            <a:pPr lvl="1"/>
            <a:r>
              <a:rPr lang="en-US" altLang="en-US" sz="2000" dirty="0" smtClean="0">
                <a:latin typeface="+mj-lt"/>
                <a:ea typeface="ＭＳ Ｐゴシック" pitchFamily="34" charset="-128"/>
              </a:rPr>
              <a:t>Fast recovery – driving in 1-2 days, back to full duty in 2-3d</a:t>
            </a:r>
          </a:p>
          <a:p>
            <a:pPr lvl="1"/>
            <a:r>
              <a:rPr lang="en-US" altLang="en-US" sz="2000" dirty="0" smtClean="0">
                <a:latin typeface="+mj-lt"/>
                <a:ea typeface="ＭＳ Ｐゴシック" pitchFamily="34" charset="-128"/>
              </a:rPr>
              <a:t>Better visual outcomes for some patients; easy to re-treat</a:t>
            </a:r>
          </a:p>
        </p:txBody>
      </p:sp>
      <p:pic>
        <p:nvPicPr>
          <p:cNvPr id="2" name="Slide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5943600"/>
            <a:ext cx="609600" cy="609600"/>
          </a:xfrm>
          <a:prstGeom prst="rect">
            <a:avLst/>
          </a:prstGeom>
        </p:spPr>
      </p:pic>
    </p:spTree>
    <p:extLst>
      <p:ext uri="{BB962C8B-B14F-4D97-AF65-F5344CB8AC3E}">
        <p14:creationId xmlns:p14="http://schemas.microsoft.com/office/powerpoint/2010/main" val="429006603"/>
      </p:ext>
    </p:extLst>
  </p:cSld>
  <p:clrMapOvr>
    <a:masterClrMapping/>
  </p:clrMapOvr>
  <mc:AlternateContent xmlns:mc="http://schemas.openxmlformats.org/markup-compatibility/2006" xmlns:p14="http://schemas.microsoft.com/office/powerpoint/2010/main">
    <mc:Choice Requires="p14">
      <p:transition spd="slow" p14:dur="1500" advTm="48000">
        <p:random/>
      </p:transition>
    </mc:Choice>
    <mc:Fallback xmlns="">
      <p:transition spd="slow" advTm="4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smtClean="0">
                <a:latin typeface="Goudy Old Style" panose="02020502050305020303" pitchFamily="18" charset="0"/>
              </a:rPr>
              <a:t>Questions</a:t>
            </a:r>
            <a:endParaRPr lang="en-US" dirty="0">
              <a:latin typeface="Goudy Old Style" panose="02020502050305020303" pitchFamily="18" charset="0"/>
            </a:endParaRPr>
          </a:p>
        </p:txBody>
      </p:sp>
      <p:pic>
        <p:nvPicPr>
          <p:cNvPr id="3" name="Slide 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 y="5943600"/>
            <a:ext cx="609600" cy="609600"/>
          </a:xfrm>
          <a:prstGeom prst="rect">
            <a:avLst/>
          </a:prstGeom>
        </p:spPr>
      </p:pic>
      <p:sp>
        <p:nvSpPr>
          <p:cNvPr id="5" name="Content Placeholder 4"/>
          <p:cNvSpPr>
            <a:spLocks noGrp="1"/>
          </p:cNvSpPr>
          <p:nvPr>
            <p:ph idx="1"/>
          </p:nvPr>
        </p:nvSpPr>
        <p:spPr/>
        <p:txBody>
          <a:bodyPr/>
          <a:lstStyle/>
          <a:p>
            <a:r>
              <a:rPr lang="en-US" dirty="0" smtClean="0"/>
              <a:t>Please write down any questions you may have and bring them to your appointment to discuss with your provider.</a:t>
            </a:r>
            <a:endParaRPr lang="en-US" dirty="0"/>
          </a:p>
        </p:txBody>
      </p:sp>
    </p:spTree>
    <p:extLst>
      <p:ext uri="{BB962C8B-B14F-4D97-AF65-F5344CB8AC3E}">
        <p14:creationId xmlns:p14="http://schemas.microsoft.com/office/powerpoint/2010/main" val="1068282510"/>
      </p:ext>
    </p:extLst>
  </p:cSld>
  <p:clrMapOvr>
    <a:masterClrMapping/>
  </p:clrMapOvr>
  <mc:AlternateContent xmlns:mc="http://schemas.openxmlformats.org/markup-compatibility/2006" xmlns:p14="http://schemas.microsoft.com/office/powerpoint/2010/main">
    <mc:Choice Requires="p14">
      <p:transition spd="slow" p14:dur="1500" advTm="15000">
        <p:random/>
      </p:transition>
    </mc:Choice>
    <mc:Fallback xmlns="">
      <p:transition spd="slow"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7313613" cy="8683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ea typeface="ＭＳ Ｐゴシック" pitchFamily="34" charset="-128"/>
              </a:rPr>
              <a:t>Army Refractive Surgery</a:t>
            </a:r>
          </a:p>
        </p:txBody>
      </p:sp>
      <p:sp>
        <p:nvSpPr>
          <p:cNvPr id="5" name="Content Placeholder 4"/>
          <p:cNvSpPr txBox="1">
            <a:spLocks/>
          </p:cNvSpPr>
          <p:nvPr/>
        </p:nvSpPr>
        <p:spPr bwMode="auto">
          <a:xfrm>
            <a:off x="685800" y="1658938"/>
            <a:ext cx="7848600"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3550" indent="-463550">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eaLnBrk="1" hangingPunct="1">
              <a:spcBef>
                <a:spcPts val="2000"/>
              </a:spcBef>
              <a:buSzPct val="90000"/>
              <a:buFont typeface="Arial" panose="020B0604020202020204" pitchFamily="34" charset="0"/>
              <a:buChar char="•"/>
            </a:pPr>
            <a:r>
              <a:rPr lang="en-US" altLang="en-US" sz="2400" b="0" dirty="0" smtClean="0">
                <a:latin typeface="+mj-lt"/>
              </a:rPr>
              <a:t>Established at Ft. Bragg in 2000, now in 14 locations</a:t>
            </a:r>
          </a:p>
          <a:p>
            <a:pPr eaLnBrk="1" hangingPunct="1">
              <a:spcBef>
                <a:spcPts val="2000"/>
              </a:spcBef>
              <a:buSzPct val="90000"/>
              <a:buFont typeface="Arial" panose="020B0604020202020204" pitchFamily="34" charset="0"/>
              <a:buChar char="•"/>
            </a:pPr>
            <a:r>
              <a:rPr lang="en-US" altLang="en-US" sz="2400" b="0" dirty="0" smtClean="0">
                <a:latin typeface="+mj-lt"/>
              </a:rPr>
              <a:t>Nearly 250,000 treatments performed since inception</a:t>
            </a:r>
          </a:p>
          <a:p>
            <a:pPr eaLnBrk="1" hangingPunct="1">
              <a:spcBef>
                <a:spcPts val="2000"/>
              </a:spcBef>
              <a:buSzPct val="90000"/>
              <a:buFont typeface="Arial" panose="020B0604020202020204" pitchFamily="34" charset="0"/>
              <a:buChar char="•"/>
            </a:pPr>
            <a:r>
              <a:rPr lang="en-US" altLang="en-US" sz="2400" b="0" dirty="0" smtClean="0">
                <a:latin typeface="+mj-lt"/>
              </a:rPr>
              <a:t>25,000 procedures per year Army wide </a:t>
            </a:r>
          </a:p>
          <a:p>
            <a:pPr eaLnBrk="1" hangingPunct="1">
              <a:spcBef>
                <a:spcPts val="2000"/>
              </a:spcBef>
              <a:buSzPct val="90000"/>
              <a:buFont typeface="Arial" panose="020B0604020202020204" pitchFamily="34" charset="0"/>
              <a:buChar char="•"/>
            </a:pPr>
            <a:r>
              <a:rPr lang="en-US" altLang="en-US" sz="2400" b="0" dirty="0" smtClean="0">
                <a:latin typeface="+mj-lt"/>
              </a:rPr>
              <a:t>All centers are state-of-the-art with advanced laser platforms </a:t>
            </a:r>
            <a:endParaRPr lang="en-US" altLang="en-US" sz="2400" b="0" dirty="0">
              <a:latin typeface="+mj-lt"/>
            </a:endParaRPr>
          </a:p>
        </p:txBody>
      </p:sp>
      <p:pic>
        <p:nvPicPr>
          <p:cNvPr id="2"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5943600"/>
            <a:ext cx="609600" cy="609600"/>
          </a:xfrm>
          <a:prstGeom prst="rect">
            <a:avLst/>
          </a:prstGeom>
        </p:spPr>
      </p:pic>
    </p:spTree>
    <p:extLst>
      <p:ext uri="{BB962C8B-B14F-4D97-AF65-F5344CB8AC3E}">
        <p14:creationId xmlns:p14="http://schemas.microsoft.com/office/powerpoint/2010/main" val="163989092"/>
      </p:ext>
    </p:extLst>
  </p:cSld>
  <p:clrMapOvr>
    <a:masterClrMapping/>
  </p:clrMapOvr>
  <mc:AlternateContent xmlns:mc="http://schemas.openxmlformats.org/markup-compatibility/2006" xmlns:p14="http://schemas.microsoft.com/office/powerpoint/2010/main">
    <mc:Choice Requires="p14">
      <p:transition spd="slow" p14:dur="1500" advTm="14000">
        <p:random/>
      </p:transition>
    </mc:Choice>
    <mc:Fallback xmlns="">
      <p:transition spd="slow"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457200"/>
            <a:ext cx="8763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200" dirty="0" smtClean="0">
                <a:ea typeface="ＭＳ Ｐゴシック" pitchFamily="34" charset="-128"/>
              </a:rPr>
              <a:t>Refractive Eye Surgery Options</a:t>
            </a:r>
            <a:endParaRPr lang="en-US" altLang="en-US" sz="3600" dirty="0" smtClean="0">
              <a:ea typeface="ＭＳ Ｐゴシック" pitchFamily="34" charset="-128"/>
            </a:endParaRPr>
          </a:p>
        </p:txBody>
      </p:sp>
      <p:sp>
        <p:nvSpPr>
          <p:cNvPr id="5" name="Rectangle 3"/>
          <p:cNvSpPr txBox="1">
            <a:spLocks noChangeArrowheads="1"/>
          </p:cNvSpPr>
          <p:nvPr/>
        </p:nvSpPr>
        <p:spPr>
          <a:xfrm>
            <a:off x="685800" y="1582783"/>
            <a:ext cx="81534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en-US" sz="2400" dirty="0" smtClean="0">
                <a:solidFill>
                  <a:srgbClr val="000000"/>
                </a:solidFill>
                <a:latin typeface="+mj-lt"/>
                <a:ea typeface="ＭＳ Ｐゴシック" charset="-128"/>
              </a:rPr>
              <a:t>PRK (</a:t>
            </a:r>
            <a:r>
              <a:rPr lang="en-US" sz="2400" u="sng" dirty="0" smtClean="0">
                <a:solidFill>
                  <a:srgbClr val="000000"/>
                </a:solidFill>
                <a:latin typeface="+mj-lt"/>
                <a:ea typeface="ＭＳ Ｐゴシック" charset="-128"/>
              </a:rPr>
              <a:t>P</a:t>
            </a:r>
            <a:r>
              <a:rPr lang="en-US" sz="2400" dirty="0" smtClean="0">
                <a:solidFill>
                  <a:srgbClr val="000000"/>
                </a:solidFill>
                <a:latin typeface="+mj-lt"/>
                <a:ea typeface="ＭＳ Ｐゴシック" charset="-128"/>
              </a:rPr>
              <a:t>hoto</a:t>
            </a:r>
            <a:r>
              <a:rPr lang="en-US" sz="2400" u="sng" dirty="0" smtClean="0">
                <a:solidFill>
                  <a:srgbClr val="000000"/>
                </a:solidFill>
                <a:latin typeface="+mj-lt"/>
                <a:ea typeface="ＭＳ Ｐゴシック" charset="-128"/>
              </a:rPr>
              <a:t>r</a:t>
            </a:r>
            <a:r>
              <a:rPr lang="en-US" sz="2400" dirty="0" smtClean="0">
                <a:solidFill>
                  <a:srgbClr val="000000"/>
                </a:solidFill>
                <a:latin typeface="+mj-lt"/>
                <a:ea typeface="ＭＳ Ｐゴシック" charset="-128"/>
              </a:rPr>
              <a:t>efractive </a:t>
            </a:r>
            <a:r>
              <a:rPr lang="en-US" sz="2400" u="sng" dirty="0" smtClean="0">
                <a:solidFill>
                  <a:srgbClr val="000000"/>
                </a:solidFill>
                <a:latin typeface="+mj-lt"/>
                <a:ea typeface="ＭＳ Ｐゴシック" charset="-128"/>
              </a:rPr>
              <a:t>K</a:t>
            </a:r>
            <a:r>
              <a:rPr lang="en-US" sz="2400" dirty="0" smtClean="0">
                <a:solidFill>
                  <a:srgbClr val="000000"/>
                </a:solidFill>
                <a:latin typeface="+mj-lt"/>
                <a:ea typeface="ＭＳ Ｐゴシック" charset="-128"/>
              </a:rPr>
              <a:t>eratectomy)</a:t>
            </a:r>
          </a:p>
          <a:p>
            <a:pPr>
              <a:lnSpc>
                <a:spcPct val="90000"/>
              </a:lnSpc>
              <a:defRPr/>
            </a:pPr>
            <a:r>
              <a:rPr lang="en-US" sz="2400" dirty="0" smtClean="0">
                <a:solidFill>
                  <a:srgbClr val="000000"/>
                </a:solidFill>
                <a:latin typeface="+mj-lt"/>
                <a:ea typeface="ＭＳ Ｐゴシック" charset="-128"/>
              </a:rPr>
              <a:t>LASIK </a:t>
            </a:r>
            <a:r>
              <a:rPr lang="en-US" sz="2400" dirty="0">
                <a:solidFill>
                  <a:srgbClr val="000000"/>
                </a:solidFill>
                <a:latin typeface="+mj-lt"/>
                <a:ea typeface="ＭＳ Ｐゴシック" charset="-128"/>
              </a:rPr>
              <a:t>(</a:t>
            </a:r>
            <a:r>
              <a:rPr lang="en-US" sz="2400" u="sng" dirty="0">
                <a:solidFill>
                  <a:srgbClr val="000000"/>
                </a:solidFill>
                <a:latin typeface="+mj-lt"/>
                <a:ea typeface="ＭＳ Ｐゴシック" charset="-128"/>
              </a:rPr>
              <a:t>L</a:t>
            </a:r>
            <a:r>
              <a:rPr lang="en-US" sz="2400" dirty="0">
                <a:solidFill>
                  <a:srgbClr val="000000"/>
                </a:solidFill>
                <a:latin typeface="+mj-lt"/>
                <a:ea typeface="ＭＳ Ｐゴシック" charset="-128"/>
              </a:rPr>
              <a:t>aser </a:t>
            </a:r>
            <a:r>
              <a:rPr lang="en-US" sz="2400" u="sng" dirty="0">
                <a:solidFill>
                  <a:srgbClr val="000000"/>
                </a:solidFill>
                <a:latin typeface="+mj-lt"/>
                <a:ea typeface="ＭＳ Ｐゴシック" charset="-128"/>
              </a:rPr>
              <a:t>A</a:t>
            </a:r>
            <a:r>
              <a:rPr lang="en-US" sz="2400" dirty="0">
                <a:solidFill>
                  <a:srgbClr val="000000"/>
                </a:solidFill>
                <a:latin typeface="+mj-lt"/>
                <a:ea typeface="ＭＳ Ｐゴシック" charset="-128"/>
              </a:rPr>
              <a:t>ssisted In-</a:t>
            </a:r>
            <a:r>
              <a:rPr lang="en-US" sz="2400" u="sng" dirty="0">
                <a:solidFill>
                  <a:srgbClr val="000000"/>
                </a:solidFill>
                <a:latin typeface="+mj-lt"/>
                <a:ea typeface="ＭＳ Ｐゴシック" charset="-128"/>
              </a:rPr>
              <a:t>Si</a:t>
            </a:r>
            <a:r>
              <a:rPr lang="en-US" sz="2400" dirty="0">
                <a:solidFill>
                  <a:srgbClr val="000000"/>
                </a:solidFill>
                <a:latin typeface="+mj-lt"/>
                <a:ea typeface="ＭＳ Ｐゴシック" charset="-128"/>
              </a:rPr>
              <a:t>tu </a:t>
            </a:r>
            <a:r>
              <a:rPr lang="en-US" sz="2400" u="sng" dirty="0" err="1">
                <a:solidFill>
                  <a:srgbClr val="000000"/>
                </a:solidFill>
                <a:latin typeface="+mj-lt"/>
                <a:ea typeface="ＭＳ Ｐゴシック" charset="-128"/>
              </a:rPr>
              <a:t>K</a:t>
            </a:r>
            <a:r>
              <a:rPr lang="en-US" sz="2400" dirty="0" err="1">
                <a:solidFill>
                  <a:srgbClr val="000000"/>
                </a:solidFill>
                <a:latin typeface="+mj-lt"/>
                <a:ea typeface="ＭＳ Ｐゴシック" charset="-128"/>
              </a:rPr>
              <a:t>eratomileusis</a:t>
            </a:r>
            <a:r>
              <a:rPr lang="en-US" sz="2400" dirty="0">
                <a:solidFill>
                  <a:srgbClr val="000000"/>
                </a:solidFill>
                <a:latin typeface="+mj-lt"/>
                <a:ea typeface="ＭＳ Ｐゴシック" charset="-128"/>
              </a:rPr>
              <a:t>)</a:t>
            </a:r>
          </a:p>
          <a:p>
            <a:pPr>
              <a:lnSpc>
                <a:spcPct val="90000"/>
              </a:lnSpc>
              <a:defRPr/>
            </a:pPr>
            <a:r>
              <a:rPr lang="en-US" sz="2400" dirty="0" smtClean="0">
                <a:solidFill>
                  <a:srgbClr val="000000"/>
                </a:solidFill>
                <a:latin typeface="+mj-lt"/>
                <a:ea typeface="ＭＳ Ｐゴシック" charset="-128"/>
              </a:rPr>
              <a:t>ICL (</a:t>
            </a:r>
            <a:r>
              <a:rPr lang="en-US" sz="2400" u="sng" dirty="0" smtClean="0">
                <a:solidFill>
                  <a:srgbClr val="000000"/>
                </a:solidFill>
                <a:latin typeface="+mj-lt"/>
                <a:ea typeface="ＭＳ Ｐゴシック" charset="-128"/>
              </a:rPr>
              <a:t>I</a:t>
            </a:r>
            <a:r>
              <a:rPr lang="en-US" sz="2400" dirty="0" smtClean="0">
                <a:solidFill>
                  <a:srgbClr val="000000"/>
                </a:solidFill>
                <a:latin typeface="+mj-lt"/>
                <a:ea typeface="ＭＳ Ｐゴシック" charset="-128"/>
              </a:rPr>
              <a:t>mplantable </a:t>
            </a:r>
            <a:r>
              <a:rPr lang="en-US" sz="2400" u="sng" dirty="0" smtClean="0">
                <a:solidFill>
                  <a:srgbClr val="000000"/>
                </a:solidFill>
                <a:latin typeface="+mj-lt"/>
                <a:ea typeface="ＭＳ Ｐゴシック" charset="-128"/>
              </a:rPr>
              <a:t>C</a:t>
            </a:r>
            <a:r>
              <a:rPr lang="en-US" sz="2400" dirty="0" smtClean="0">
                <a:solidFill>
                  <a:srgbClr val="000000"/>
                </a:solidFill>
                <a:latin typeface="+mj-lt"/>
                <a:ea typeface="ＭＳ Ｐゴシック" charset="-128"/>
              </a:rPr>
              <a:t>ontact </a:t>
            </a:r>
            <a:r>
              <a:rPr lang="en-US" sz="2400" u="sng" dirty="0" smtClean="0">
                <a:solidFill>
                  <a:srgbClr val="000000"/>
                </a:solidFill>
                <a:latin typeface="+mj-lt"/>
                <a:ea typeface="ＭＳ Ｐゴシック" charset="-128"/>
              </a:rPr>
              <a:t>L</a:t>
            </a:r>
            <a:r>
              <a:rPr lang="en-US" sz="2400" dirty="0" smtClean="0">
                <a:solidFill>
                  <a:srgbClr val="000000"/>
                </a:solidFill>
                <a:latin typeface="+mj-lt"/>
                <a:ea typeface="ＭＳ Ｐゴシック" charset="-128"/>
              </a:rPr>
              <a:t>ens)</a:t>
            </a:r>
          </a:p>
          <a:p>
            <a:pPr>
              <a:lnSpc>
                <a:spcPct val="90000"/>
              </a:lnSpc>
              <a:defRPr/>
            </a:pPr>
            <a:r>
              <a:rPr lang="en-US" sz="2400" dirty="0" smtClean="0">
                <a:solidFill>
                  <a:srgbClr val="000000"/>
                </a:solidFill>
                <a:latin typeface="+mj-lt"/>
                <a:ea typeface="ＭＳ Ｐゴシック" charset="-128"/>
              </a:rPr>
              <a:t>Clear Lens Exchange (replace natural lens with artificial one)</a:t>
            </a:r>
            <a:br>
              <a:rPr lang="en-US" sz="2400" dirty="0" smtClean="0">
                <a:solidFill>
                  <a:srgbClr val="000000"/>
                </a:solidFill>
                <a:latin typeface="+mj-lt"/>
                <a:ea typeface="ＭＳ Ｐゴシック" charset="-128"/>
              </a:rPr>
            </a:br>
            <a:endParaRPr lang="en-US" sz="2400" dirty="0" smtClean="0">
              <a:solidFill>
                <a:srgbClr val="000000"/>
              </a:solidFill>
              <a:latin typeface="+mj-lt"/>
              <a:ea typeface="ＭＳ Ｐゴシック" charset="-128"/>
            </a:endParaRPr>
          </a:p>
          <a:p>
            <a:pPr>
              <a:lnSpc>
                <a:spcPct val="90000"/>
              </a:lnSpc>
              <a:buFontTx/>
              <a:buNone/>
              <a:defRPr/>
            </a:pPr>
            <a:r>
              <a:rPr lang="en-US" sz="2400" dirty="0" smtClean="0">
                <a:solidFill>
                  <a:srgbClr val="000000"/>
                </a:solidFill>
                <a:latin typeface="+mj-lt"/>
                <a:ea typeface="ＭＳ Ｐゴシック" charset="-128"/>
              </a:rPr>
              <a:t>You may also:</a:t>
            </a:r>
            <a:br>
              <a:rPr lang="en-US" sz="2400" dirty="0" smtClean="0">
                <a:solidFill>
                  <a:srgbClr val="000000"/>
                </a:solidFill>
                <a:latin typeface="+mj-lt"/>
                <a:ea typeface="ＭＳ Ｐゴシック" charset="-128"/>
              </a:rPr>
            </a:br>
            <a:endParaRPr lang="en-US" sz="2400" dirty="0" smtClean="0">
              <a:solidFill>
                <a:srgbClr val="000000"/>
              </a:solidFill>
              <a:latin typeface="+mj-lt"/>
              <a:ea typeface="ＭＳ Ｐゴシック" charset="-128"/>
            </a:endParaRPr>
          </a:p>
          <a:p>
            <a:pPr>
              <a:lnSpc>
                <a:spcPct val="90000"/>
              </a:lnSpc>
              <a:defRPr/>
            </a:pPr>
            <a:r>
              <a:rPr lang="en-US" sz="2400" dirty="0" smtClean="0">
                <a:solidFill>
                  <a:srgbClr val="000000"/>
                </a:solidFill>
                <a:latin typeface="+mj-lt"/>
                <a:ea typeface="ＭＳ Ｐゴシック" charset="-128"/>
              </a:rPr>
              <a:t>Remain the way you are (do nothing/specs and contacts)</a:t>
            </a:r>
          </a:p>
          <a:p>
            <a:pPr>
              <a:lnSpc>
                <a:spcPct val="90000"/>
              </a:lnSpc>
              <a:defRPr/>
            </a:pPr>
            <a:r>
              <a:rPr lang="en-US" sz="2400" dirty="0" smtClean="0">
                <a:solidFill>
                  <a:srgbClr val="000000"/>
                </a:solidFill>
                <a:latin typeface="+mj-lt"/>
                <a:ea typeface="ＭＳ Ｐゴシック" charset="-128"/>
              </a:rPr>
              <a:t>Change your mind at anytime until the laser starts</a:t>
            </a:r>
          </a:p>
        </p:txBody>
      </p:sp>
      <p:pic>
        <p:nvPicPr>
          <p:cNvPr id="2"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9800"/>
            <a:ext cx="609600" cy="609600"/>
          </a:xfrm>
          <a:prstGeom prst="rect">
            <a:avLst/>
          </a:prstGeom>
        </p:spPr>
      </p:pic>
    </p:spTree>
    <p:extLst>
      <p:ext uri="{BB962C8B-B14F-4D97-AF65-F5344CB8AC3E}">
        <p14:creationId xmlns:p14="http://schemas.microsoft.com/office/powerpoint/2010/main" val="1162189682"/>
      </p:ext>
    </p:extLst>
  </p:cSld>
  <p:clrMapOvr>
    <a:masterClrMapping/>
  </p:clrMapOvr>
  <mc:AlternateContent xmlns:mc="http://schemas.openxmlformats.org/markup-compatibility/2006" xmlns:p14="http://schemas.microsoft.com/office/powerpoint/2010/main">
    <mc:Choice Requires="p14">
      <p:transition spd="slow" p14:dur="1500" advTm="19000">
        <p:random/>
      </p:transition>
    </mc:Choice>
    <mc:Fallback xmlns="">
      <p:transition spd="slow" advTm="19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6"/>
          <p:cNvSpPr txBox="1">
            <a:spLocks noChangeArrowheads="1"/>
          </p:cNvSpPr>
          <p:nvPr/>
        </p:nvSpPr>
        <p:spPr bwMode="auto">
          <a:xfrm>
            <a:off x="33528" y="11430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a:spcBef>
                <a:spcPct val="50000"/>
              </a:spcBef>
            </a:pPr>
            <a:r>
              <a:rPr lang="en-US" altLang="en-US" sz="1800" b="0" dirty="0">
                <a:solidFill>
                  <a:srgbClr val="000000"/>
                </a:solidFill>
                <a:latin typeface="+mj-lt"/>
              </a:rPr>
              <a:t>The cornea is the clear tissue at the front of your eye that you see through – where you put your contact </a:t>
            </a:r>
            <a:r>
              <a:rPr lang="en-US" altLang="en-US" sz="1800" b="0" dirty="0" smtClean="0">
                <a:solidFill>
                  <a:srgbClr val="000000"/>
                </a:solidFill>
                <a:latin typeface="+mj-lt"/>
              </a:rPr>
              <a:t>lens</a:t>
            </a:r>
            <a:endParaRPr lang="en-US" altLang="en-US" sz="1800" b="0" dirty="0">
              <a:solidFill>
                <a:srgbClr val="000000"/>
              </a:solidFill>
              <a:latin typeface="+mj-lt"/>
            </a:endParaRPr>
          </a:p>
        </p:txBody>
      </p:sp>
      <p:sp>
        <p:nvSpPr>
          <p:cNvPr id="24579" name="Title 1"/>
          <p:cNvSpPr>
            <a:spLocks noGrp="1"/>
          </p:cNvSpPr>
          <p:nvPr>
            <p:ph type="title"/>
          </p:nvPr>
        </p:nvSpPr>
        <p:spPr>
          <a:xfrm>
            <a:off x="976439" y="228600"/>
            <a:ext cx="7313613" cy="868363"/>
          </a:xfrm>
        </p:spPr>
        <p:txBody>
          <a:bodyPr/>
          <a:lstStyle/>
          <a:p>
            <a:r>
              <a:rPr lang="en-US" altLang="en-US" dirty="0" smtClean="0">
                <a:ea typeface="ＭＳ Ｐゴシック" pitchFamily="34" charset="-128"/>
              </a:rPr>
              <a:t>The Cornea</a:t>
            </a:r>
          </a:p>
        </p:txBody>
      </p:sp>
      <p:sp>
        <p:nvSpPr>
          <p:cNvPr id="5" name="Oval 11"/>
          <p:cNvSpPr>
            <a:spLocks noChangeArrowheads="1"/>
          </p:cNvSpPr>
          <p:nvPr/>
        </p:nvSpPr>
        <p:spPr bwMode="auto">
          <a:xfrm>
            <a:off x="6700838" y="2563336"/>
            <a:ext cx="2209800" cy="2057400"/>
          </a:xfrm>
          <a:prstGeom prst="ellipse">
            <a:avLst/>
          </a:pr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Arc 7"/>
          <p:cNvSpPr>
            <a:spLocks/>
          </p:cNvSpPr>
          <p:nvPr/>
        </p:nvSpPr>
        <p:spPr bwMode="auto">
          <a:xfrm>
            <a:off x="5557838" y="48180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9" name="Arc 8"/>
          <p:cNvSpPr>
            <a:spLocks/>
          </p:cNvSpPr>
          <p:nvPr/>
        </p:nvSpPr>
        <p:spPr bwMode="auto">
          <a:xfrm flipH="1" flipV="1">
            <a:off x="533400" y="48180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2" name="Arc 13"/>
          <p:cNvSpPr>
            <a:spLocks/>
          </p:cNvSpPr>
          <p:nvPr/>
        </p:nvSpPr>
        <p:spPr bwMode="auto">
          <a:xfrm flipV="1">
            <a:off x="1436688" y="3200400"/>
            <a:ext cx="4449762" cy="2436813"/>
          </a:xfrm>
          <a:custGeom>
            <a:avLst/>
            <a:gdLst>
              <a:gd name="G0" fmla="+- 19723 0 0"/>
              <a:gd name="G1" fmla="+- 0 0 0"/>
              <a:gd name="G2" fmla="+- 21600 0 0"/>
              <a:gd name="T0" fmla="*/ 39595 w 39595"/>
              <a:gd name="T1" fmla="*/ 8466 h 21600"/>
              <a:gd name="T2" fmla="*/ 0 w 39595"/>
              <a:gd name="T3" fmla="*/ 8806 h 21600"/>
              <a:gd name="T4" fmla="*/ 19723 w 39595"/>
              <a:gd name="T5" fmla="*/ 0 h 21600"/>
            </a:gdLst>
            <a:ahLst/>
            <a:cxnLst>
              <a:cxn ang="0">
                <a:pos x="T0" y="T1"/>
              </a:cxn>
              <a:cxn ang="0">
                <a:pos x="T2" y="T3"/>
              </a:cxn>
              <a:cxn ang="0">
                <a:pos x="T4" y="T5"/>
              </a:cxn>
            </a:cxnLst>
            <a:rect l="0" t="0" r="r" b="b"/>
            <a:pathLst>
              <a:path w="39595" h="21600" fill="none" extrusionOk="0">
                <a:moveTo>
                  <a:pt x="39594" y="8465"/>
                </a:moveTo>
                <a:cubicBezTo>
                  <a:pt x="36201" y="16430"/>
                  <a:pt x="28380" y="21599"/>
                  <a:pt x="19723" y="21600"/>
                </a:cubicBezTo>
                <a:cubicBezTo>
                  <a:pt x="11200" y="21600"/>
                  <a:pt x="3474" y="16588"/>
                  <a:pt x="-1" y="8806"/>
                </a:cubicBezTo>
              </a:path>
              <a:path w="39595" h="21600" stroke="0" extrusionOk="0">
                <a:moveTo>
                  <a:pt x="39594" y="8465"/>
                </a:moveTo>
                <a:cubicBezTo>
                  <a:pt x="36201" y="16430"/>
                  <a:pt x="28380" y="21599"/>
                  <a:pt x="19723" y="21600"/>
                </a:cubicBezTo>
                <a:cubicBezTo>
                  <a:pt x="11200" y="21600"/>
                  <a:pt x="3474" y="16588"/>
                  <a:pt x="-1" y="8806"/>
                </a:cubicBezTo>
                <a:lnTo>
                  <a:pt x="19723"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grpSp>
        <p:nvGrpSpPr>
          <p:cNvPr id="4" name="Group 3"/>
          <p:cNvGrpSpPr/>
          <p:nvPr/>
        </p:nvGrpSpPr>
        <p:grpSpPr>
          <a:xfrm>
            <a:off x="457200" y="3371850"/>
            <a:ext cx="6324600" cy="2513013"/>
            <a:chOff x="457200" y="3371850"/>
            <a:chExt cx="6324600" cy="2513013"/>
          </a:xfrm>
        </p:grpSpPr>
        <p:sp>
          <p:nvSpPr>
            <p:cNvPr id="6" name="Arc 5"/>
            <p:cNvSpPr>
              <a:spLocks/>
            </p:cNvSpPr>
            <p:nvPr/>
          </p:nvSpPr>
          <p:spPr bwMode="auto">
            <a:xfrm flipV="1">
              <a:off x="1535113" y="3371850"/>
              <a:ext cx="4260850" cy="2436813"/>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7" name="Arc 6"/>
            <p:cNvSpPr>
              <a:spLocks/>
            </p:cNvSpPr>
            <p:nvPr/>
          </p:nvSpPr>
          <p:spPr bwMode="auto">
            <a:xfrm flipV="1">
              <a:off x="1981200" y="40560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0" name="Freeform 9"/>
            <p:cNvSpPr>
              <a:spLocks/>
            </p:cNvSpPr>
            <p:nvPr/>
          </p:nvSpPr>
          <p:spPr bwMode="auto">
            <a:xfrm>
              <a:off x="990600" y="49593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1" name="Freeform 10"/>
            <p:cNvSpPr>
              <a:spLocks/>
            </p:cNvSpPr>
            <p:nvPr/>
          </p:nvSpPr>
          <p:spPr bwMode="auto">
            <a:xfrm>
              <a:off x="4071938" y="49403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3" name="Arc 14"/>
            <p:cNvSpPr>
              <a:spLocks/>
            </p:cNvSpPr>
            <p:nvPr/>
          </p:nvSpPr>
          <p:spPr bwMode="auto">
            <a:xfrm flipH="1" flipV="1">
              <a:off x="457200" y="46482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4" name="Arc 15"/>
            <p:cNvSpPr>
              <a:spLocks/>
            </p:cNvSpPr>
            <p:nvPr/>
          </p:nvSpPr>
          <p:spPr bwMode="auto">
            <a:xfrm>
              <a:off x="5638800" y="46656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grpSp>
      <p:sp>
        <p:nvSpPr>
          <p:cNvPr id="15" name="Text Box 16"/>
          <p:cNvSpPr txBox="1">
            <a:spLocks noChangeArrowheads="1"/>
          </p:cNvSpPr>
          <p:nvPr/>
        </p:nvSpPr>
        <p:spPr bwMode="auto">
          <a:xfrm>
            <a:off x="643128" y="5637213"/>
            <a:ext cx="7696200" cy="830997"/>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FF0000"/>
                </a:solidFill>
                <a:latin typeface="Goudy Old Style" panose="02020502050305020303" pitchFamily="18" charset="0"/>
              </a:rPr>
              <a:t>For a lasting correction, the laser needs to be applied to the </a:t>
            </a:r>
            <a:r>
              <a:rPr lang="en-US" sz="2400" b="0" dirty="0" err="1" smtClean="0">
                <a:solidFill>
                  <a:srgbClr val="FF0000"/>
                </a:solidFill>
                <a:latin typeface="Goudy Old Style" panose="02020502050305020303" pitchFamily="18" charset="0"/>
              </a:rPr>
              <a:t>stroma</a:t>
            </a:r>
            <a:r>
              <a:rPr lang="en-US" sz="2400" b="0" dirty="0" smtClean="0">
                <a:solidFill>
                  <a:srgbClr val="FF0000"/>
                </a:solidFill>
                <a:latin typeface="Goudy Old Style" panose="02020502050305020303" pitchFamily="18" charset="0"/>
              </a:rPr>
              <a:t>, but the epithelium is in the way!</a:t>
            </a:r>
          </a:p>
        </p:txBody>
      </p:sp>
      <p:sp>
        <p:nvSpPr>
          <p:cNvPr id="16" name="Text Box 16"/>
          <p:cNvSpPr txBox="1">
            <a:spLocks noChangeArrowheads="1"/>
          </p:cNvSpPr>
          <p:nvPr/>
        </p:nvSpPr>
        <p:spPr bwMode="auto">
          <a:xfrm>
            <a:off x="457200" y="1888872"/>
            <a:ext cx="388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a:spcBef>
                <a:spcPct val="50000"/>
              </a:spcBef>
            </a:pPr>
            <a:r>
              <a:rPr lang="en-US" altLang="en-US" sz="1600" b="0" dirty="0">
                <a:solidFill>
                  <a:srgbClr val="000000"/>
                </a:solidFill>
                <a:latin typeface="Goudy Old Style" panose="02020502050305020303" pitchFamily="18" charset="0"/>
              </a:rPr>
              <a:t>Epithelium: </a:t>
            </a:r>
            <a:r>
              <a:rPr lang="en-US" altLang="en-US" sz="1600" b="0" dirty="0" smtClean="0">
                <a:solidFill>
                  <a:srgbClr val="000000"/>
                </a:solidFill>
                <a:latin typeface="Goudy Old Style" panose="02020502050305020303" pitchFamily="18" charset="0"/>
              </a:rPr>
              <a:t>laser energy is not effective here</a:t>
            </a:r>
            <a:endParaRPr lang="en-US" altLang="en-US" sz="1600" b="0" dirty="0">
              <a:solidFill>
                <a:srgbClr val="000000"/>
              </a:solidFill>
              <a:latin typeface="Goudy Old Style" panose="02020502050305020303" pitchFamily="18" charset="0"/>
            </a:endParaRPr>
          </a:p>
        </p:txBody>
      </p:sp>
      <p:sp>
        <p:nvSpPr>
          <p:cNvPr id="17" name="Text Box 16"/>
          <p:cNvSpPr txBox="1">
            <a:spLocks noChangeArrowheads="1"/>
          </p:cNvSpPr>
          <p:nvPr/>
        </p:nvSpPr>
        <p:spPr bwMode="auto">
          <a:xfrm>
            <a:off x="4312920" y="2427828"/>
            <a:ext cx="289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itchFamily="18" charset="0"/>
                <a:ea typeface="ＭＳ Ｐゴシック" pitchFamily="34" charset="-128"/>
              </a:defRPr>
            </a:lvl1pPr>
            <a:lvl2pPr marL="742950" indent="-285750">
              <a:defRPr sz="2000" b="1">
                <a:solidFill>
                  <a:schemeClr val="tx1"/>
                </a:solidFill>
                <a:latin typeface="Times New Roman" pitchFamily="18" charset="0"/>
                <a:ea typeface="ＭＳ Ｐゴシック" pitchFamily="34" charset="-128"/>
              </a:defRPr>
            </a:lvl2pPr>
            <a:lvl3pPr marL="1143000" indent="-228600">
              <a:defRPr sz="2000" b="1">
                <a:solidFill>
                  <a:schemeClr val="tx1"/>
                </a:solidFill>
                <a:latin typeface="Times New Roman" pitchFamily="18" charset="0"/>
                <a:ea typeface="ＭＳ Ｐゴシック" pitchFamily="34" charset="-128"/>
              </a:defRPr>
            </a:lvl3pPr>
            <a:lvl4pPr marL="1600200" indent="-228600">
              <a:defRPr sz="2000" b="1">
                <a:solidFill>
                  <a:schemeClr val="tx1"/>
                </a:solidFill>
                <a:latin typeface="Times New Roman" pitchFamily="18" charset="0"/>
                <a:ea typeface="ＭＳ Ｐゴシック" pitchFamily="34" charset="-128"/>
              </a:defRPr>
            </a:lvl4pPr>
            <a:lvl5pPr marL="2057400" indent="-228600">
              <a:defRPr sz="20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Times New Roman" pitchFamily="18" charset="0"/>
                <a:ea typeface="ＭＳ Ｐゴシック" pitchFamily="34" charset="-128"/>
              </a:defRPr>
            </a:lvl9pPr>
          </a:lstStyle>
          <a:p>
            <a:pPr>
              <a:spcBef>
                <a:spcPct val="50000"/>
              </a:spcBef>
            </a:pPr>
            <a:r>
              <a:rPr lang="en-US" altLang="en-US" sz="1600" b="0" dirty="0">
                <a:solidFill>
                  <a:srgbClr val="000000"/>
                </a:solidFill>
                <a:latin typeface="Goudy Old Style" panose="02020502050305020303" pitchFamily="18" charset="0"/>
              </a:rPr>
              <a:t>Stroma:  </a:t>
            </a:r>
            <a:r>
              <a:rPr lang="en-US" altLang="en-US" sz="1600" b="0" dirty="0" smtClean="0">
                <a:solidFill>
                  <a:srgbClr val="000000"/>
                </a:solidFill>
                <a:latin typeface="Goudy Old Style" pitchFamily="18" charset="0"/>
              </a:rPr>
              <a:t>laser energy has a permanent effect here</a:t>
            </a:r>
            <a:endParaRPr lang="en-US" altLang="en-US" sz="1600" b="0" dirty="0">
              <a:solidFill>
                <a:srgbClr val="000000"/>
              </a:solidFill>
              <a:latin typeface="Goudy Old Style" pitchFamily="18" charset="0"/>
            </a:endParaRPr>
          </a:p>
        </p:txBody>
      </p:sp>
      <p:cxnSp>
        <p:nvCxnSpPr>
          <p:cNvPr id="19" name="Straight Arrow Connector 18"/>
          <p:cNvCxnSpPr/>
          <p:nvPr/>
        </p:nvCxnSpPr>
        <p:spPr>
          <a:xfrm>
            <a:off x="3048000" y="2667000"/>
            <a:ext cx="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429000" y="3200400"/>
            <a:ext cx="1422400" cy="533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24154" y="4853940"/>
            <a:ext cx="1208664" cy="369332"/>
          </a:xfrm>
          <a:prstGeom prst="rect">
            <a:avLst/>
          </a:prstGeom>
          <a:noFill/>
        </p:spPr>
        <p:txBody>
          <a:bodyPr wrap="none">
            <a:spAutoFit/>
          </a:bodyPr>
          <a:lstStyle/>
          <a:p>
            <a:pPr>
              <a:defRPr/>
            </a:pPr>
            <a:r>
              <a:rPr lang="en-US" b="0" dirty="0">
                <a:latin typeface="Goudy Old Style" panose="02020502050305020303" pitchFamily="18" charset="0"/>
                <a:ea typeface="ＭＳ Ｐゴシック" charset="0"/>
                <a:cs typeface="ＭＳ Ｐゴシック" charset="0"/>
              </a:rPr>
              <a:t>Front View</a:t>
            </a:r>
          </a:p>
        </p:txBody>
      </p:sp>
      <p:sp>
        <p:nvSpPr>
          <p:cNvPr id="24" name="TextBox 23"/>
          <p:cNvSpPr txBox="1"/>
          <p:nvPr/>
        </p:nvSpPr>
        <p:spPr>
          <a:xfrm>
            <a:off x="2743200" y="5238750"/>
            <a:ext cx="1899110" cy="369332"/>
          </a:xfrm>
          <a:prstGeom prst="rect">
            <a:avLst/>
          </a:prstGeom>
          <a:noFill/>
        </p:spPr>
        <p:txBody>
          <a:bodyPr wrap="none">
            <a:spAutoFit/>
          </a:bodyPr>
          <a:lstStyle/>
          <a:p>
            <a:pPr>
              <a:defRPr/>
            </a:pPr>
            <a:r>
              <a:rPr lang="en-US" b="0" dirty="0">
                <a:latin typeface="Goudy Old Style" panose="02020502050305020303" pitchFamily="18" charset="0"/>
                <a:ea typeface="ＭＳ Ｐゴシック" charset="0"/>
                <a:cs typeface="ＭＳ Ｐゴシック" charset="0"/>
              </a:rPr>
              <a:t>Cross-section View</a:t>
            </a:r>
          </a:p>
        </p:txBody>
      </p:sp>
      <p:pic>
        <p:nvPicPr>
          <p:cNvPr id="2"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8213"/>
            <a:ext cx="609600" cy="609600"/>
          </a:xfrm>
          <a:prstGeom prst="rect">
            <a:avLst/>
          </a:prstGeom>
        </p:spPr>
      </p:pic>
    </p:spTree>
    <p:extLst>
      <p:ext uri="{BB962C8B-B14F-4D97-AF65-F5344CB8AC3E}">
        <p14:creationId xmlns:p14="http://schemas.microsoft.com/office/powerpoint/2010/main" val="35560475"/>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00" fill="hold"/>
                                        <p:tgtEl>
                                          <p:spTgt spid="2"/>
                                        </p:tgtEl>
                                      </p:cBhvr>
                                    </p:cmd>
                                  </p:childTnLst>
                                </p:cTn>
                              </p:par>
                              <p:par>
                                <p:cTn id="7" presetID="1" presetClass="entr" presetSubtype="0" fill="hold" grpId="0" nodeType="withEffect">
                                  <p:stCondLst>
                                    <p:cond delay="8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50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900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650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17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503238"/>
            <a:ext cx="7313613" cy="868362"/>
          </a:xfrm>
        </p:spPr>
        <p:txBody>
          <a:bodyPr/>
          <a:lstStyle/>
          <a:p>
            <a:r>
              <a:rPr lang="en-US" altLang="en-US" dirty="0" smtClean="0">
                <a:latin typeface="Goudy Old Style" panose="02020502050305020303" pitchFamily="18" charset="0"/>
                <a:ea typeface="ＭＳ Ｐゴシック" pitchFamily="34" charset="-128"/>
              </a:rPr>
              <a:t>PRK</a:t>
            </a:r>
          </a:p>
        </p:txBody>
      </p:sp>
      <p:sp>
        <p:nvSpPr>
          <p:cNvPr id="5" name="Arc 5"/>
          <p:cNvSpPr>
            <a:spLocks/>
          </p:cNvSpPr>
          <p:nvPr/>
        </p:nvSpPr>
        <p:spPr bwMode="auto">
          <a:xfrm flipV="1">
            <a:off x="1382713" y="1525588"/>
            <a:ext cx="4260850" cy="2436812"/>
          </a:xfrm>
          <a:custGeom>
            <a:avLst/>
            <a:gdLst>
              <a:gd name="G0" fmla="+- 19618 0 0"/>
              <a:gd name="G1" fmla="+- 0 0 0"/>
              <a:gd name="G2" fmla="+- 21600 0 0"/>
              <a:gd name="T0" fmla="*/ 39314 w 39314"/>
              <a:gd name="T1" fmla="*/ 8868 h 21600"/>
              <a:gd name="T2" fmla="*/ 0 w 39314"/>
              <a:gd name="T3" fmla="*/ 9038 h 21600"/>
              <a:gd name="T4" fmla="*/ 19618 w 39314"/>
              <a:gd name="T5" fmla="*/ 0 h 21600"/>
            </a:gdLst>
            <a:ahLst/>
            <a:cxnLst>
              <a:cxn ang="0">
                <a:pos x="T0" y="T1"/>
              </a:cxn>
              <a:cxn ang="0">
                <a:pos x="T2" y="T3"/>
              </a:cxn>
              <a:cxn ang="0">
                <a:pos x="T4" y="T5"/>
              </a:cxn>
            </a:cxnLst>
            <a:rect l="0" t="0" r="r" b="b"/>
            <a:pathLst>
              <a:path w="39314" h="21600" fill="none" extrusionOk="0">
                <a:moveTo>
                  <a:pt x="39313" y="8867"/>
                </a:moveTo>
                <a:cubicBezTo>
                  <a:pt x="35824" y="16616"/>
                  <a:pt x="28116" y="21599"/>
                  <a:pt x="19618" y="21600"/>
                </a:cubicBezTo>
                <a:cubicBezTo>
                  <a:pt x="11187" y="21600"/>
                  <a:pt x="3527" y="16695"/>
                  <a:pt x="-1" y="9038"/>
                </a:cubicBezTo>
              </a:path>
              <a:path w="39314" h="21600" stroke="0" extrusionOk="0">
                <a:moveTo>
                  <a:pt x="39313" y="8867"/>
                </a:moveTo>
                <a:cubicBezTo>
                  <a:pt x="35824" y="16616"/>
                  <a:pt x="28116" y="21599"/>
                  <a:pt x="19618" y="21600"/>
                </a:cubicBezTo>
                <a:cubicBezTo>
                  <a:pt x="11187" y="21600"/>
                  <a:pt x="3527" y="16695"/>
                  <a:pt x="-1" y="9038"/>
                </a:cubicBezTo>
                <a:lnTo>
                  <a:pt x="19618"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6" name="Arc 6"/>
          <p:cNvSpPr>
            <a:spLocks/>
          </p:cNvSpPr>
          <p:nvPr/>
        </p:nvSpPr>
        <p:spPr bwMode="auto">
          <a:xfrm flipV="1">
            <a:off x="1828800" y="2209800"/>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8" name="Arc 8"/>
          <p:cNvSpPr>
            <a:spLocks/>
          </p:cNvSpPr>
          <p:nvPr/>
        </p:nvSpPr>
        <p:spPr bwMode="auto">
          <a:xfrm rot="21153675" flipH="1" flipV="1">
            <a:off x="353750" y="2825285"/>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9" name="Freeform 9"/>
          <p:cNvSpPr>
            <a:spLocks/>
          </p:cNvSpPr>
          <p:nvPr/>
        </p:nvSpPr>
        <p:spPr bwMode="auto">
          <a:xfrm>
            <a:off x="838200" y="311150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0" name="Freeform 10"/>
          <p:cNvSpPr>
            <a:spLocks/>
          </p:cNvSpPr>
          <p:nvPr/>
        </p:nvSpPr>
        <p:spPr bwMode="auto">
          <a:xfrm>
            <a:off x="3919538" y="3094038"/>
            <a:ext cx="2138362" cy="760412"/>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1" name="Oval 11"/>
          <p:cNvSpPr>
            <a:spLocks noChangeArrowheads="1"/>
          </p:cNvSpPr>
          <p:nvPr/>
        </p:nvSpPr>
        <p:spPr bwMode="auto">
          <a:xfrm>
            <a:off x="6400800" y="1582738"/>
            <a:ext cx="2209800" cy="2057400"/>
          </a:xfrm>
          <a:prstGeom prst="ellipse">
            <a:avLst/>
          </a:pr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2" name="Arc 13"/>
          <p:cNvSpPr>
            <a:spLocks/>
          </p:cNvSpPr>
          <p:nvPr/>
        </p:nvSpPr>
        <p:spPr bwMode="auto">
          <a:xfrm flipV="1">
            <a:off x="1285875" y="1674813"/>
            <a:ext cx="2216150" cy="2117725"/>
          </a:xfrm>
          <a:custGeom>
            <a:avLst/>
            <a:gdLst>
              <a:gd name="G0" fmla="+- 19723 0 0"/>
              <a:gd name="G1" fmla="+- 0 0 0"/>
              <a:gd name="G2" fmla="+- 21600 0 0"/>
              <a:gd name="T0" fmla="*/ 9032 w 19723"/>
              <a:gd name="T1" fmla="*/ 18769 h 18769"/>
              <a:gd name="T2" fmla="*/ 0 w 19723"/>
              <a:gd name="T3" fmla="*/ 8806 h 18769"/>
              <a:gd name="T4" fmla="*/ 19723 w 19723"/>
              <a:gd name="T5" fmla="*/ 0 h 18769"/>
            </a:gdLst>
            <a:ahLst/>
            <a:cxnLst>
              <a:cxn ang="0">
                <a:pos x="T0" y="T1"/>
              </a:cxn>
              <a:cxn ang="0">
                <a:pos x="T2" y="T3"/>
              </a:cxn>
              <a:cxn ang="0">
                <a:pos x="T4" y="T5"/>
              </a:cxn>
            </a:cxnLst>
            <a:rect l="0" t="0" r="r" b="b"/>
            <a:pathLst>
              <a:path w="19723" h="18769" fill="none" extrusionOk="0">
                <a:moveTo>
                  <a:pt x="9032" y="18768"/>
                </a:moveTo>
                <a:cubicBezTo>
                  <a:pt x="5037" y="16493"/>
                  <a:pt x="1873" y="13003"/>
                  <a:pt x="-1" y="8806"/>
                </a:cubicBezTo>
              </a:path>
              <a:path w="19723" h="18769" stroke="0" extrusionOk="0">
                <a:moveTo>
                  <a:pt x="9032" y="18768"/>
                </a:moveTo>
                <a:cubicBezTo>
                  <a:pt x="5037" y="16493"/>
                  <a:pt x="1873" y="13003"/>
                  <a:pt x="-1" y="8806"/>
                </a:cubicBezTo>
                <a:lnTo>
                  <a:pt x="19723"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3" name="Arc 14"/>
          <p:cNvSpPr>
            <a:spLocks/>
          </p:cNvSpPr>
          <p:nvPr/>
        </p:nvSpPr>
        <p:spPr bwMode="auto">
          <a:xfrm rot="3547819" flipH="1" flipV="1">
            <a:off x="5319711" y="2881694"/>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5" name="Text Box 16"/>
          <p:cNvSpPr txBox="1">
            <a:spLocks noChangeArrowheads="1"/>
          </p:cNvSpPr>
          <p:nvPr/>
        </p:nvSpPr>
        <p:spPr bwMode="auto">
          <a:xfrm>
            <a:off x="-304800" y="5105400"/>
            <a:ext cx="5500688" cy="1016000"/>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000000"/>
                </a:solidFill>
                <a:latin typeface="Goudy Old Style" panose="02020502050305020303" pitchFamily="18" charset="0"/>
              </a:rPr>
              <a:t>In PRK, the epithelium is removed </a:t>
            </a:r>
          </a:p>
          <a:p>
            <a:pPr algn="ctr">
              <a:spcBef>
                <a:spcPct val="50000"/>
              </a:spcBef>
              <a:defRPr/>
            </a:pPr>
            <a:r>
              <a:rPr lang="en-US" sz="2400" b="0" dirty="0" smtClean="0">
                <a:solidFill>
                  <a:srgbClr val="000000"/>
                </a:solidFill>
                <a:latin typeface="Goudy Old Style" panose="02020502050305020303" pitchFamily="18" charset="0"/>
              </a:rPr>
              <a:t>with a circular brush.</a:t>
            </a:r>
          </a:p>
        </p:txBody>
      </p:sp>
      <p:sp>
        <p:nvSpPr>
          <p:cNvPr id="16" name="Arc 17"/>
          <p:cNvSpPr>
            <a:spLocks/>
          </p:cNvSpPr>
          <p:nvPr/>
        </p:nvSpPr>
        <p:spPr bwMode="auto">
          <a:xfrm flipV="1">
            <a:off x="3503613" y="1700213"/>
            <a:ext cx="2235200" cy="2074862"/>
          </a:xfrm>
          <a:custGeom>
            <a:avLst/>
            <a:gdLst>
              <a:gd name="G0" fmla="+- 0 0 0"/>
              <a:gd name="G1" fmla="+- 0 0 0"/>
              <a:gd name="G2" fmla="+- 21600 0 0"/>
              <a:gd name="T0" fmla="*/ 19887 w 19887"/>
              <a:gd name="T1" fmla="*/ 8429 h 18393"/>
              <a:gd name="T2" fmla="*/ 11326 w 19887"/>
              <a:gd name="T3" fmla="*/ 18393 h 18393"/>
              <a:gd name="T4" fmla="*/ 0 w 19887"/>
              <a:gd name="T5" fmla="*/ 0 h 18393"/>
            </a:gdLst>
            <a:ahLst/>
            <a:cxnLst>
              <a:cxn ang="0">
                <a:pos x="T0" y="T1"/>
              </a:cxn>
              <a:cxn ang="0">
                <a:pos x="T2" y="T3"/>
              </a:cxn>
              <a:cxn ang="0">
                <a:pos x="T4" y="T5"/>
              </a:cxn>
            </a:cxnLst>
            <a:rect l="0" t="0" r="r" b="b"/>
            <a:pathLst>
              <a:path w="19887" h="18393" fill="none" extrusionOk="0">
                <a:moveTo>
                  <a:pt x="19887" y="8429"/>
                </a:moveTo>
                <a:cubicBezTo>
                  <a:pt x="18137" y="12558"/>
                  <a:pt x="15144" y="16040"/>
                  <a:pt x="11325" y="18392"/>
                </a:cubicBezTo>
              </a:path>
              <a:path w="19887" h="18393" stroke="0" extrusionOk="0">
                <a:moveTo>
                  <a:pt x="19887" y="8429"/>
                </a:moveTo>
                <a:cubicBezTo>
                  <a:pt x="18137" y="12558"/>
                  <a:pt x="15144" y="16040"/>
                  <a:pt x="11325" y="18392"/>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7" name="Line 18"/>
          <p:cNvSpPr>
            <a:spLocks noChangeShapeType="1"/>
          </p:cNvSpPr>
          <p:nvPr/>
        </p:nvSpPr>
        <p:spPr bwMode="auto">
          <a:xfrm>
            <a:off x="2290763" y="1674813"/>
            <a:ext cx="0" cy="228600"/>
          </a:xfrm>
          <a:prstGeom prst="line">
            <a:avLst/>
          </a:prstGeom>
          <a:noFill/>
          <a:ln w="2857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8" name="Line 19"/>
          <p:cNvSpPr>
            <a:spLocks noChangeShapeType="1"/>
          </p:cNvSpPr>
          <p:nvPr/>
        </p:nvSpPr>
        <p:spPr bwMode="auto">
          <a:xfrm>
            <a:off x="4800600" y="1735138"/>
            <a:ext cx="0" cy="228600"/>
          </a:xfrm>
          <a:prstGeom prst="line">
            <a:avLst/>
          </a:prstGeom>
          <a:noFill/>
          <a:ln w="28575">
            <a:solidFill>
              <a:srgbClr val="000000"/>
            </a:solidFill>
            <a:round/>
            <a:headEnd/>
            <a:tailEnd/>
          </a:ln>
          <a:effectLst/>
        </p:spPr>
        <p:txBody>
          <a:bodyP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19" name="Oval 20"/>
          <p:cNvSpPr>
            <a:spLocks noChangeArrowheads="1"/>
          </p:cNvSpPr>
          <p:nvPr/>
        </p:nvSpPr>
        <p:spPr bwMode="auto">
          <a:xfrm>
            <a:off x="6858000" y="2039938"/>
            <a:ext cx="1295400" cy="1143000"/>
          </a:xfrm>
          <a:prstGeom prst="ellipse">
            <a:avLst/>
          </a:prstGeom>
          <a:solidFill>
            <a:schemeClr val="bg1">
              <a:lumMod val="85000"/>
              <a:alpha val="50000"/>
            </a:schemeClr>
          </a:solidFill>
          <a:ln w="952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8719" y="3979633"/>
            <a:ext cx="3376796" cy="253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5925443"/>
            <a:ext cx="609600" cy="609600"/>
          </a:xfrm>
          <a:prstGeom prst="rect">
            <a:avLst/>
          </a:prstGeom>
        </p:spPr>
      </p:pic>
      <p:sp>
        <p:nvSpPr>
          <p:cNvPr id="21" name="Arc 8"/>
          <p:cNvSpPr>
            <a:spLocks/>
          </p:cNvSpPr>
          <p:nvPr/>
        </p:nvSpPr>
        <p:spPr bwMode="auto">
          <a:xfrm rot="21153675" flipH="1" flipV="1">
            <a:off x="506150" y="2977685"/>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22" name="Arc 14"/>
          <p:cNvSpPr>
            <a:spLocks/>
          </p:cNvSpPr>
          <p:nvPr/>
        </p:nvSpPr>
        <p:spPr bwMode="auto">
          <a:xfrm rot="3547819" flipH="1" flipV="1">
            <a:off x="5215985" y="3038612"/>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Tree>
    <p:extLst>
      <p:ext uri="{BB962C8B-B14F-4D97-AF65-F5344CB8AC3E}">
        <p14:creationId xmlns:p14="http://schemas.microsoft.com/office/powerpoint/2010/main" val="4277279610"/>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6900" fill="hold"/>
                                        <p:tgtEl>
                                          <p:spTgt spid="2"/>
                                        </p:tgtEl>
                                      </p:cBhvr>
                                    </p:cmd>
                                  </p:childTnLst>
                                </p:cTn>
                              </p:par>
                              <p:par>
                                <p:cTn id="10" presetID="1" presetClass="entr" presetSubtype="0" fill="hold" grpId="0" nodeType="withEffect">
                                  <p:stCondLst>
                                    <p:cond delay="300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5"/>
          <p:cNvSpPr>
            <a:spLocks/>
          </p:cNvSpPr>
          <p:nvPr/>
        </p:nvSpPr>
        <p:spPr bwMode="auto">
          <a:xfrm flipV="1">
            <a:off x="1536700" y="3651250"/>
            <a:ext cx="2125663" cy="2157413"/>
          </a:xfrm>
          <a:custGeom>
            <a:avLst/>
            <a:gdLst>
              <a:gd name="G0" fmla="+- 19618 0 0"/>
              <a:gd name="G1" fmla="+- 0 0 0"/>
              <a:gd name="G2" fmla="+- 21600 0 0"/>
              <a:gd name="T0" fmla="*/ 9567 w 19618"/>
              <a:gd name="T1" fmla="*/ 19119 h 19119"/>
              <a:gd name="T2" fmla="*/ 0 w 19618"/>
              <a:gd name="T3" fmla="*/ 9038 h 19119"/>
              <a:gd name="T4" fmla="*/ 19618 w 19618"/>
              <a:gd name="T5" fmla="*/ 0 h 19119"/>
            </a:gdLst>
            <a:ahLst/>
            <a:cxnLst>
              <a:cxn ang="0">
                <a:pos x="T0" y="T1"/>
              </a:cxn>
              <a:cxn ang="0">
                <a:pos x="T2" y="T3"/>
              </a:cxn>
              <a:cxn ang="0">
                <a:pos x="T4" y="T5"/>
              </a:cxn>
            </a:cxnLst>
            <a:rect l="0" t="0" r="r" b="b"/>
            <a:pathLst>
              <a:path w="19618" h="19119" fill="none" extrusionOk="0">
                <a:moveTo>
                  <a:pt x="9566" y="19119"/>
                </a:moveTo>
                <a:cubicBezTo>
                  <a:pt x="5354" y="16904"/>
                  <a:pt x="1991" y="13360"/>
                  <a:pt x="-1" y="9038"/>
                </a:cubicBezTo>
              </a:path>
              <a:path w="19618" h="19119" stroke="0" extrusionOk="0">
                <a:moveTo>
                  <a:pt x="9566" y="19119"/>
                </a:moveTo>
                <a:cubicBezTo>
                  <a:pt x="5354" y="16904"/>
                  <a:pt x="1991" y="13360"/>
                  <a:pt x="-1" y="9038"/>
                </a:cubicBezTo>
                <a:lnTo>
                  <a:pt x="19618"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5" name="Arc 6"/>
          <p:cNvSpPr>
            <a:spLocks/>
          </p:cNvSpPr>
          <p:nvPr/>
        </p:nvSpPr>
        <p:spPr bwMode="auto">
          <a:xfrm flipV="1">
            <a:off x="1981200" y="4056063"/>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6" name="Arc 7"/>
          <p:cNvSpPr>
            <a:spLocks/>
          </p:cNvSpPr>
          <p:nvPr/>
        </p:nvSpPr>
        <p:spPr bwMode="auto">
          <a:xfrm>
            <a:off x="5557838" y="48180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7" name="Arc 8"/>
          <p:cNvSpPr>
            <a:spLocks/>
          </p:cNvSpPr>
          <p:nvPr/>
        </p:nvSpPr>
        <p:spPr bwMode="auto">
          <a:xfrm flipH="1" flipV="1">
            <a:off x="533400" y="4818063"/>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8" name="Freeform 9"/>
          <p:cNvSpPr>
            <a:spLocks/>
          </p:cNvSpPr>
          <p:nvPr/>
        </p:nvSpPr>
        <p:spPr bwMode="auto">
          <a:xfrm>
            <a:off x="990600" y="4959350"/>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9" name="Freeform 10"/>
          <p:cNvSpPr>
            <a:spLocks/>
          </p:cNvSpPr>
          <p:nvPr/>
        </p:nvSpPr>
        <p:spPr bwMode="auto">
          <a:xfrm>
            <a:off x="4071938" y="4940300"/>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0" name="Arc 13"/>
          <p:cNvSpPr>
            <a:spLocks/>
          </p:cNvSpPr>
          <p:nvPr/>
        </p:nvSpPr>
        <p:spPr bwMode="auto">
          <a:xfrm flipV="1">
            <a:off x="1438275" y="3521075"/>
            <a:ext cx="2216150" cy="2117725"/>
          </a:xfrm>
          <a:custGeom>
            <a:avLst/>
            <a:gdLst>
              <a:gd name="G0" fmla="+- 19723 0 0"/>
              <a:gd name="G1" fmla="+- 0 0 0"/>
              <a:gd name="G2" fmla="+- 21600 0 0"/>
              <a:gd name="T0" fmla="*/ 9032 w 19723"/>
              <a:gd name="T1" fmla="*/ 18769 h 18769"/>
              <a:gd name="T2" fmla="*/ 0 w 19723"/>
              <a:gd name="T3" fmla="*/ 8806 h 18769"/>
              <a:gd name="T4" fmla="*/ 19723 w 19723"/>
              <a:gd name="T5" fmla="*/ 0 h 18769"/>
            </a:gdLst>
            <a:ahLst/>
            <a:cxnLst>
              <a:cxn ang="0">
                <a:pos x="T0" y="T1"/>
              </a:cxn>
              <a:cxn ang="0">
                <a:pos x="T2" y="T3"/>
              </a:cxn>
              <a:cxn ang="0">
                <a:pos x="T4" y="T5"/>
              </a:cxn>
            </a:cxnLst>
            <a:rect l="0" t="0" r="r" b="b"/>
            <a:pathLst>
              <a:path w="19723" h="18769" fill="none" extrusionOk="0">
                <a:moveTo>
                  <a:pt x="9032" y="18768"/>
                </a:moveTo>
                <a:cubicBezTo>
                  <a:pt x="5037" y="16493"/>
                  <a:pt x="1873" y="13003"/>
                  <a:pt x="-1" y="8806"/>
                </a:cubicBezTo>
              </a:path>
              <a:path w="19723" h="18769" stroke="0" extrusionOk="0">
                <a:moveTo>
                  <a:pt x="9032" y="18768"/>
                </a:moveTo>
                <a:cubicBezTo>
                  <a:pt x="5037" y="16493"/>
                  <a:pt x="1873" y="13003"/>
                  <a:pt x="-1" y="8806"/>
                </a:cubicBezTo>
                <a:lnTo>
                  <a:pt x="19723"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1" name="Arc 14"/>
          <p:cNvSpPr>
            <a:spLocks/>
          </p:cNvSpPr>
          <p:nvPr/>
        </p:nvSpPr>
        <p:spPr bwMode="auto">
          <a:xfrm flipH="1" flipV="1">
            <a:off x="457200" y="4648200"/>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2" name="Arc 15"/>
          <p:cNvSpPr>
            <a:spLocks/>
          </p:cNvSpPr>
          <p:nvPr/>
        </p:nvSpPr>
        <p:spPr bwMode="auto">
          <a:xfrm>
            <a:off x="5638800" y="4665663"/>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3" name="Arc 17"/>
          <p:cNvSpPr>
            <a:spLocks/>
          </p:cNvSpPr>
          <p:nvPr/>
        </p:nvSpPr>
        <p:spPr bwMode="auto">
          <a:xfrm flipV="1">
            <a:off x="3656013" y="3546475"/>
            <a:ext cx="2235200" cy="2074863"/>
          </a:xfrm>
          <a:custGeom>
            <a:avLst/>
            <a:gdLst>
              <a:gd name="G0" fmla="+- 0 0 0"/>
              <a:gd name="G1" fmla="+- 0 0 0"/>
              <a:gd name="G2" fmla="+- 21600 0 0"/>
              <a:gd name="T0" fmla="*/ 19887 w 19887"/>
              <a:gd name="T1" fmla="*/ 8429 h 18393"/>
              <a:gd name="T2" fmla="*/ 11326 w 19887"/>
              <a:gd name="T3" fmla="*/ 18393 h 18393"/>
              <a:gd name="T4" fmla="*/ 0 w 19887"/>
              <a:gd name="T5" fmla="*/ 0 h 18393"/>
            </a:gdLst>
            <a:ahLst/>
            <a:cxnLst>
              <a:cxn ang="0">
                <a:pos x="T0" y="T1"/>
              </a:cxn>
              <a:cxn ang="0">
                <a:pos x="T2" y="T3"/>
              </a:cxn>
              <a:cxn ang="0">
                <a:pos x="T4" y="T5"/>
              </a:cxn>
            </a:cxnLst>
            <a:rect l="0" t="0" r="r" b="b"/>
            <a:pathLst>
              <a:path w="19887" h="18393" fill="none" extrusionOk="0">
                <a:moveTo>
                  <a:pt x="19887" y="8429"/>
                </a:moveTo>
                <a:cubicBezTo>
                  <a:pt x="18137" y="12558"/>
                  <a:pt x="15144" y="16040"/>
                  <a:pt x="11325" y="18392"/>
                </a:cubicBezTo>
              </a:path>
              <a:path w="19887" h="18393" stroke="0" extrusionOk="0">
                <a:moveTo>
                  <a:pt x="19887" y="8429"/>
                </a:moveTo>
                <a:cubicBezTo>
                  <a:pt x="18137" y="12558"/>
                  <a:pt x="15144" y="16040"/>
                  <a:pt x="11325" y="18392"/>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4" name="Line 18"/>
          <p:cNvSpPr>
            <a:spLocks noChangeShapeType="1"/>
          </p:cNvSpPr>
          <p:nvPr/>
        </p:nvSpPr>
        <p:spPr bwMode="auto">
          <a:xfrm>
            <a:off x="2438400" y="3505200"/>
            <a:ext cx="0" cy="2286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5" name="Line 19"/>
          <p:cNvSpPr>
            <a:spLocks noChangeShapeType="1"/>
          </p:cNvSpPr>
          <p:nvPr/>
        </p:nvSpPr>
        <p:spPr bwMode="auto">
          <a:xfrm>
            <a:off x="4953000" y="3581400"/>
            <a:ext cx="0" cy="22860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6" name="Arc 21"/>
          <p:cNvSpPr>
            <a:spLocks/>
          </p:cNvSpPr>
          <p:nvPr/>
        </p:nvSpPr>
        <p:spPr bwMode="auto">
          <a:xfrm flipV="1">
            <a:off x="3656013" y="3649663"/>
            <a:ext cx="2146300" cy="2141537"/>
          </a:xfrm>
          <a:custGeom>
            <a:avLst/>
            <a:gdLst>
              <a:gd name="G0" fmla="+- 0 0 0"/>
              <a:gd name="G1" fmla="+- 0 0 0"/>
              <a:gd name="G2" fmla="+- 21600 0 0"/>
              <a:gd name="T0" fmla="*/ 19814 w 19814"/>
              <a:gd name="T1" fmla="*/ 8600 h 18988"/>
              <a:gd name="T2" fmla="*/ 10297 w 19814"/>
              <a:gd name="T3" fmla="*/ 18988 h 18988"/>
              <a:gd name="T4" fmla="*/ 0 w 19814"/>
              <a:gd name="T5" fmla="*/ 0 h 18988"/>
            </a:gdLst>
            <a:ahLst/>
            <a:cxnLst>
              <a:cxn ang="0">
                <a:pos x="T0" y="T1"/>
              </a:cxn>
              <a:cxn ang="0">
                <a:pos x="T2" y="T3"/>
              </a:cxn>
              <a:cxn ang="0">
                <a:pos x="T4" y="T5"/>
              </a:cxn>
            </a:cxnLst>
            <a:rect l="0" t="0" r="r" b="b"/>
            <a:pathLst>
              <a:path w="19814" h="18988" fill="none" extrusionOk="0">
                <a:moveTo>
                  <a:pt x="19814" y="8600"/>
                </a:moveTo>
                <a:cubicBezTo>
                  <a:pt x="17891" y="13028"/>
                  <a:pt x="14541" y="16686"/>
                  <a:pt x="10296" y="18987"/>
                </a:cubicBezTo>
              </a:path>
              <a:path w="19814" h="18988" stroke="0" extrusionOk="0">
                <a:moveTo>
                  <a:pt x="19814" y="8600"/>
                </a:moveTo>
                <a:cubicBezTo>
                  <a:pt x="17891" y="13028"/>
                  <a:pt x="14541" y="16686"/>
                  <a:pt x="10296" y="18987"/>
                </a:cubicBezTo>
                <a:lnTo>
                  <a:pt x="0" y="0"/>
                </a:lnTo>
                <a:close/>
              </a:path>
            </a:pathLst>
          </a:custGeom>
          <a:no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7" name="Line 22"/>
          <p:cNvSpPr>
            <a:spLocks noChangeShapeType="1"/>
          </p:cNvSpPr>
          <p:nvPr/>
        </p:nvSpPr>
        <p:spPr bwMode="auto">
          <a:xfrm>
            <a:off x="2590800" y="3657600"/>
            <a:ext cx="22098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Goudy Old Style" panose="02020502050305020303" pitchFamily="18" charset="0"/>
            </a:endParaRPr>
          </a:p>
        </p:txBody>
      </p:sp>
      <p:sp>
        <p:nvSpPr>
          <p:cNvPr id="18" name="Text Box 16"/>
          <p:cNvSpPr txBox="1">
            <a:spLocks noChangeArrowheads="1"/>
          </p:cNvSpPr>
          <p:nvPr/>
        </p:nvSpPr>
        <p:spPr bwMode="auto">
          <a:xfrm>
            <a:off x="0" y="5943600"/>
            <a:ext cx="9144000" cy="461963"/>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000000"/>
                </a:solidFill>
                <a:latin typeface="Goudy Old Style" panose="02020502050305020303" pitchFamily="18" charset="0"/>
              </a:rPr>
              <a:t>Second, the laser removes tissue to reshape the eye.</a:t>
            </a:r>
          </a:p>
        </p:txBody>
      </p:sp>
      <p:sp>
        <p:nvSpPr>
          <p:cNvPr id="19" name="Oval 11"/>
          <p:cNvSpPr>
            <a:spLocks noChangeArrowheads="1"/>
          </p:cNvSpPr>
          <p:nvPr/>
        </p:nvSpPr>
        <p:spPr bwMode="auto">
          <a:xfrm>
            <a:off x="6400800" y="2362200"/>
            <a:ext cx="2209800" cy="2057400"/>
          </a:xfrm>
          <a:prstGeom prst="ellipse">
            <a:avLst/>
          </a:pr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sp>
        <p:nvSpPr>
          <p:cNvPr id="20" name="Oval 20"/>
          <p:cNvSpPr>
            <a:spLocks noChangeArrowheads="1"/>
          </p:cNvSpPr>
          <p:nvPr/>
        </p:nvSpPr>
        <p:spPr bwMode="auto">
          <a:xfrm>
            <a:off x="6858000" y="2819400"/>
            <a:ext cx="1295400" cy="1143000"/>
          </a:xfrm>
          <a:prstGeom prst="ellipse">
            <a:avLst/>
          </a:prstGeom>
          <a:solidFill>
            <a:schemeClr val="bg1">
              <a:lumMod val="65000"/>
              <a:alpha val="50000"/>
            </a:schemeClr>
          </a:solidFill>
          <a:ln w="952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Goudy Old Style" panose="02020502050305020303" pitchFamily="18" charset="0"/>
            </a:endParaRPr>
          </a:p>
        </p:txBody>
      </p:sp>
      <p:grpSp>
        <p:nvGrpSpPr>
          <p:cNvPr id="3" name="Group 2"/>
          <p:cNvGrpSpPr/>
          <p:nvPr/>
        </p:nvGrpSpPr>
        <p:grpSpPr>
          <a:xfrm>
            <a:off x="2321720" y="1637690"/>
            <a:ext cx="685800" cy="1981200"/>
            <a:chOff x="3048000" y="1676400"/>
            <a:chExt cx="685800" cy="1981200"/>
          </a:xfrm>
        </p:grpSpPr>
        <p:sp>
          <p:nvSpPr>
            <p:cNvPr id="21" name="Rectangle 20"/>
            <p:cNvSpPr>
              <a:spLocks noChangeArrowheads="1"/>
            </p:cNvSpPr>
            <p:nvPr/>
          </p:nvSpPr>
          <p:spPr bwMode="auto">
            <a:xfrm>
              <a:off x="3352800" y="1676400"/>
              <a:ext cx="71438" cy="1981200"/>
            </a:xfrm>
            <a:prstGeom prst="rect">
              <a:avLst/>
            </a:prstGeom>
            <a:solidFill>
              <a:srgbClr val="FF0000"/>
            </a:solidFill>
            <a:ln w="12700">
              <a:solidFill>
                <a:srgbClr val="860605"/>
              </a:solidFill>
              <a:miter lim="800000"/>
              <a:headEnd/>
              <a:tailEnd/>
            </a:ln>
            <a:effectLst>
              <a:outerShdw dist="38100" dir="5400000" rotWithShape="0">
                <a:srgbClr val="808080">
                  <a:alpha val="75000"/>
                </a:srgbClr>
              </a:outerShdw>
            </a:effectLst>
          </p:spPr>
          <p:txBody>
            <a:bodyPr anchor="ctr"/>
            <a:lstStyle/>
            <a:p>
              <a:pPr algn="ctr">
                <a:defRPr/>
              </a:pPr>
              <a:endParaRPr lang="en-US">
                <a:solidFill>
                  <a:schemeClr val="lt1"/>
                </a:solidFill>
                <a:latin typeface="Goudy Old Style" panose="02020502050305020303" pitchFamily="18" charset="0"/>
              </a:endParaRPr>
            </a:p>
          </p:txBody>
        </p:sp>
        <p:cxnSp>
          <p:nvCxnSpPr>
            <p:cNvPr id="22" name="Straight Connector 21"/>
            <p:cNvCxnSpPr/>
            <p:nvPr/>
          </p:nvCxnSpPr>
          <p:spPr>
            <a:xfrm flipV="1">
              <a:off x="3429000" y="3276600"/>
              <a:ext cx="76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429000" y="3429000"/>
              <a:ext cx="228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429000" y="3352800"/>
              <a:ext cx="1524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429000" y="3505200"/>
              <a:ext cx="304800" cy="152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6" name="Group 42"/>
            <p:cNvGrpSpPr>
              <a:grpSpLocks/>
            </p:cNvGrpSpPr>
            <p:nvPr/>
          </p:nvGrpSpPr>
          <p:grpSpPr bwMode="auto">
            <a:xfrm flipH="1">
              <a:off x="3048000" y="3276600"/>
              <a:ext cx="304800" cy="381000"/>
              <a:chOff x="1066800" y="2590800"/>
              <a:chExt cx="304800" cy="381000"/>
            </a:xfrm>
          </p:grpSpPr>
          <p:cxnSp>
            <p:nvCxnSpPr>
              <p:cNvPr id="27" name="Straight Connector 26"/>
              <p:cNvCxnSpPr/>
              <p:nvPr/>
            </p:nvCxnSpPr>
            <p:spPr>
              <a:xfrm flipV="1">
                <a:off x="1066800" y="2590800"/>
                <a:ext cx="76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066800" y="2743200"/>
                <a:ext cx="228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66800" y="2667000"/>
                <a:ext cx="1524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066800" y="2819400"/>
                <a:ext cx="304800" cy="15240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3" name="Title 1"/>
          <p:cNvSpPr>
            <a:spLocks noGrp="1"/>
          </p:cNvSpPr>
          <p:nvPr>
            <p:ph type="title"/>
          </p:nvPr>
        </p:nvSpPr>
        <p:spPr>
          <a:xfrm>
            <a:off x="914400" y="503238"/>
            <a:ext cx="7313613" cy="868362"/>
          </a:xfrm>
        </p:spPr>
        <p:txBody>
          <a:bodyPr/>
          <a:lstStyle/>
          <a:p>
            <a:r>
              <a:rPr lang="en-US" altLang="en-US" dirty="0" smtClean="0">
                <a:latin typeface="Goudy Old Style" panose="02020502050305020303" pitchFamily="18" charset="0"/>
                <a:ea typeface="ＭＳ Ｐゴシック" pitchFamily="34" charset="-128"/>
              </a:rPr>
              <a:t>PRK</a:t>
            </a:r>
          </a:p>
        </p:txBody>
      </p:sp>
      <p:pic>
        <p:nvPicPr>
          <p:cNvPr id="2"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2223" y="5963994"/>
            <a:ext cx="609600" cy="609600"/>
          </a:xfrm>
          <a:prstGeom prst="rect">
            <a:avLst/>
          </a:prstGeom>
        </p:spPr>
      </p:pic>
    </p:spTree>
    <p:extLst>
      <p:ext uri="{BB962C8B-B14F-4D97-AF65-F5344CB8AC3E}">
        <p14:creationId xmlns:p14="http://schemas.microsoft.com/office/powerpoint/2010/main" val="239029256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0" fill="hold"/>
                                        <p:tgtEl>
                                          <p:spTgt spid="2"/>
                                        </p:tgtEl>
                                      </p:cBhvr>
                                    </p:cmd>
                                  </p:childTnLst>
                                </p:cTn>
                              </p:par>
                              <p:par>
                                <p:cTn id="7" presetID="1" presetClass="entr" presetSubtype="0" fill="hold" nodeType="withEffect">
                                  <p:stCondLst>
                                    <p:cond delay="5000"/>
                                  </p:stCondLst>
                                  <p:childTnLst>
                                    <p:set>
                                      <p:cBhvr>
                                        <p:cTn id="8" dur="1" fill="hold">
                                          <p:stCondLst>
                                            <p:cond delay="0"/>
                                          </p:stCondLst>
                                        </p:cTn>
                                        <p:tgtEl>
                                          <p:spTgt spid="3"/>
                                        </p:tgtEl>
                                        <p:attrNameLst>
                                          <p:attrName>style.visibility</p:attrName>
                                        </p:attrNameLst>
                                      </p:cBhvr>
                                      <p:to>
                                        <p:strVal val="visible"/>
                                      </p:to>
                                    </p:set>
                                  </p:childTnLst>
                                </p:cTn>
                              </p:par>
                              <p:par>
                                <p:cTn id="9" presetID="63" presetClass="path" presetSubtype="0" accel="50000" decel="50000" fill="hold" nodeType="withEffect">
                                  <p:stCondLst>
                                    <p:cond delay="5000"/>
                                  </p:stCondLst>
                                  <p:childTnLst>
                                    <p:animMotion origin="layout" path="M 0.00018 0.00556 L 0.22518 0.00556 " pathEditMode="relative" rAng="0" ptsTypes="AA">
                                      <p:cBhvr>
                                        <p:cTn id="10" dur="2000" fill="hold"/>
                                        <p:tgtEl>
                                          <p:spTgt spid="3"/>
                                        </p:tgtEl>
                                        <p:attrNameLst>
                                          <p:attrName>ppt_x</p:attrName>
                                          <p:attrName>ppt_y</p:attrName>
                                        </p:attrNameLst>
                                      </p:cBhvr>
                                      <p:rCtr x="11250"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ea typeface="ＭＳ Ｐゴシック" pitchFamily="34" charset="-128"/>
              </a:rPr>
              <a:t>PRK Post-op</a:t>
            </a:r>
          </a:p>
        </p:txBody>
      </p:sp>
      <p:sp>
        <p:nvSpPr>
          <p:cNvPr id="5" name="Arc 5"/>
          <p:cNvSpPr>
            <a:spLocks/>
          </p:cNvSpPr>
          <p:nvPr/>
        </p:nvSpPr>
        <p:spPr bwMode="auto">
          <a:xfrm flipV="1">
            <a:off x="1278731" y="3019012"/>
            <a:ext cx="2125663" cy="2157413"/>
          </a:xfrm>
          <a:custGeom>
            <a:avLst/>
            <a:gdLst>
              <a:gd name="G0" fmla="+- 19618 0 0"/>
              <a:gd name="G1" fmla="+- 0 0 0"/>
              <a:gd name="G2" fmla="+- 21600 0 0"/>
              <a:gd name="T0" fmla="*/ 9567 w 19618"/>
              <a:gd name="T1" fmla="*/ 19119 h 19119"/>
              <a:gd name="T2" fmla="*/ 0 w 19618"/>
              <a:gd name="T3" fmla="*/ 9038 h 19119"/>
              <a:gd name="T4" fmla="*/ 19618 w 19618"/>
              <a:gd name="T5" fmla="*/ 0 h 19119"/>
            </a:gdLst>
            <a:ahLst/>
            <a:cxnLst>
              <a:cxn ang="0">
                <a:pos x="T0" y="T1"/>
              </a:cxn>
              <a:cxn ang="0">
                <a:pos x="T2" y="T3"/>
              </a:cxn>
              <a:cxn ang="0">
                <a:pos x="T4" y="T5"/>
              </a:cxn>
            </a:cxnLst>
            <a:rect l="0" t="0" r="r" b="b"/>
            <a:pathLst>
              <a:path w="19618" h="19119" fill="none" extrusionOk="0">
                <a:moveTo>
                  <a:pt x="9566" y="19119"/>
                </a:moveTo>
                <a:cubicBezTo>
                  <a:pt x="5354" y="16904"/>
                  <a:pt x="1991" y="13360"/>
                  <a:pt x="-1" y="9038"/>
                </a:cubicBezTo>
              </a:path>
              <a:path w="19618" h="19119" stroke="0" extrusionOk="0">
                <a:moveTo>
                  <a:pt x="9566" y="19119"/>
                </a:moveTo>
                <a:cubicBezTo>
                  <a:pt x="5354" y="16904"/>
                  <a:pt x="1991" y="13360"/>
                  <a:pt x="-1" y="9038"/>
                </a:cubicBezTo>
                <a:lnTo>
                  <a:pt x="19618"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6" name="Arc 6"/>
          <p:cNvSpPr>
            <a:spLocks/>
          </p:cNvSpPr>
          <p:nvPr/>
        </p:nvSpPr>
        <p:spPr bwMode="auto">
          <a:xfrm flipV="1">
            <a:off x="1723231" y="3423825"/>
            <a:ext cx="3417888" cy="1828800"/>
          </a:xfrm>
          <a:custGeom>
            <a:avLst/>
            <a:gdLst>
              <a:gd name="G0" fmla="+- 18975 0 0"/>
              <a:gd name="G1" fmla="+- 0 0 0"/>
              <a:gd name="G2" fmla="+- 21600 0 0"/>
              <a:gd name="T0" fmla="*/ 37685 w 37685"/>
              <a:gd name="T1" fmla="*/ 10794 h 21600"/>
              <a:gd name="T2" fmla="*/ 0 w 37685"/>
              <a:gd name="T3" fmla="*/ 10320 h 21600"/>
              <a:gd name="T4" fmla="*/ 18975 w 37685"/>
              <a:gd name="T5" fmla="*/ 0 h 21600"/>
            </a:gdLst>
            <a:ahLst/>
            <a:cxnLst>
              <a:cxn ang="0">
                <a:pos x="T0" y="T1"/>
              </a:cxn>
              <a:cxn ang="0">
                <a:pos x="T2" y="T3"/>
              </a:cxn>
              <a:cxn ang="0">
                <a:pos x="T4" y="T5"/>
              </a:cxn>
            </a:cxnLst>
            <a:rect l="0" t="0" r="r" b="b"/>
            <a:pathLst>
              <a:path w="37685" h="21600" fill="none" extrusionOk="0">
                <a:moveTo>
                  <a:pt x="37684" y="10793"/>
                </a:moveTo>
                <a:cubicBezTo>
                  <a:pt x="33827" y="17480"/>
                  <a:pt x="26694" y="21599"/>
                  <a:pt x="18975" y="21600"/>
                </a:cubicBezTo>
                <a:cubicBezTo>
                  <a:pt x="11061" y="21600"/>
                  <a:pt x="3780" y="17272"/>
                  <a:pt x="-1" y="10320"/>
                </a:cubicBezTo>
              </a:path>
              <a:path w="37685" h="21600" stroke="0" extrusionOk="0">
                <a:moveTo>
                  <a:pt x="37684" y="10793"/>
                </a:moveTo>
                <a:cubicBezTo>
                  <a:pt x="33827" y="17480"/>
                  <a:pt x="26694" y="21599"/>
                  <a:pt x="18975" y="21600"/>
                </a:cubicBezTo>
                <a:cubicBezTo>
                  <a:pt x="11061" y="21600"/>
                  <a:pt x="3780" y="17272"/>
                  <a:pt x="-1" y="10320"/>
                </a:cubicBezTo>
                <a:lnTo>
                  <a:pt x="18975"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7" name="Arc 7"/>
          <p:cNvSpPr>
            <a:spLocks/>
          </p:cNvSpPr>
          <p:nvPr/>
        </p:nvSpPr>
        <p:spPr bwMode="auto">
          <a:xfrm>
            <a:off x="5299869" y="4185825"/>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8" name="Arc 8"/>
          <p:cNvSpPr>
            <a:spLocks/>
          </p:cNvSpPr>
          <p:nvPr/>
        </p:nvSpPr>
        <p:spPr bwMode="auto">
          <a:xfrm flipH="1" flipV="1">
            <a:off x="275431" y="4185825"/>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9" name="Freeform 9"/>
          <p:cNvSpPr>
            <a:spLocks/>
          </p:cNvSpPr>
          <p:nvPr/>
        </p:nvSpPr>
        <p:spPr bwMode="auto">
          <a:xfrm>
            <a:off x="732631" y="4327112"/>
            <a:ext cx="2433638" cy="760413"/>
          </a:xfrm>
          <a:custGeom>
            <a:avLst/>
            <a:gdLst/>
            <a:ahLst/>
            <a:cxnLst>
              <a:cxn ang="0">
                <a:pos x="628" y="46"/>
              </a:cxn>
              <a:cxn ang="0">
                <a:pos x="783" y="39"/>
              </a:cxn>
              <a:cxn ang="0">
                <a:pos x="848" y="20"/>
              </a:cxn>
              <a:cxn ang="0">
                <a:pos x="945" y="7"/>
              </a:cxn>
              <a:cxn ang="0">
                <a:pos x="1016" y="13"/>
              </a:cxn>
              <a:cxn ang="0">
                <a:pos x="1055" y="26"/>
              </a:cxn>
              <a:cxn ang="0">
                <a:pos x="1294" y="7"/>
              </a:cxn>
              <a:cxn ang="0">
                <a:pos x="1463" y="13"/>
              </a:cxn>
              <a:cxn ang="0">
                <a:pos x="1482" y="26"/>
              </a:cxn>
              <a:cxn ang="0">
                <a:pos x="1527" y="33"/>
              </a:cxn>
              <a:cxn ang="0">
                <a:pos x="1521" y="52"/>
              </a:cxn>
              <a:cxn ang="0">
                <a:pos x="1476" y="78"/>
              </a:cxn>
              <a:cxn ang="0">
                <a:pos x="1268" y="117"/>
              </a:cxn>
              <a:cxn ang="0">
                <a:pos x="997" y="208"/>
              </a:cxn>
              <a:cxn ang="0">
                <a:pos x="628" y="201"/>
              </a:cxn>
              <a:cxn ang="0">
                <a:pos x="563" y="214"/>
              </a:cxn>
              <a:cxn ang="0">
                <a:pos x="440" y="344"/>
              </a:cxn>
              <a:cxn ang="0">
                <a:pos x="369" y="369"/>
              </a:cxn>
              <a:cxn ang="0">
                <a:pos x="349" y="363"/>
              </a:cxn>
              <a:cxn ang="0">
                <a:pos x="330" y="344"/>
              </a:cxn>
              <a:cxn ang="0">
                <a:pos x="175" y="350"/>
              </a:cxn>
              <a:cxn ang="0">
                <a:pos x="155" y="376"/>
              </a:cxn>
              <a:cxn ang="0">
                <a:pos x="136" y="389"/>
              </a:cxn>
              <a:cxn ang="0">
                <a:pos x="0" y="479"/>
              </a:cxn>
            </a:cxnLst>
            <a:rect l="0" t="0" r="r" b="b"/>
            <a:pathLst>
              <a:path w="1533" h="479">
                <a:moveTo>
                  <a:pt x="628" y="46"/>
                </a:moveTo>
                <a:cubicBezTo>
                  <a:pt x="668" y="74"/>
                  <a:pt x="736" y="45"/>
                  <a:pt x="783" y="39"/>
                </a:cubicBezTo>
                <a:cubicBezTo>
                  <a:pt x="835" y="24"/>
                  <a:pt x="813" y="30"/>
                  <a:pt x="848" y="20"/>
                </a:cubicBezTo>
                <a:cubicBezTo>
                  <a:pt x="879" y="11"/>
                  <a:pt x="945" y="7"/>
                  <a:pt x="945" y="7"/>
                </a:cubicBezTo>
                <a:cubicBezTo>
                  <a:pt x="969" y="9"/>
                  <a:pt x="993" y="9"/>
                  <a:pt x="1016" y="13"/>
                </a:cubicBezTo>
                <a:cubicBezTo>
                  <a:pt x="1030" y="15"/>
                  <a:pt x="1055" y="26"/>
                  <a:pt x="1055" y="26"/>
                </a:cubicBezTo>
                <a:cubicBezTo>
                  <a:pt x="1137" y="19"/>
                  <a:pt x="1211" y="11"/>
                  <a:pt x="1294" y="7"/>
                </a:cubicBezTo>
                <a:cubicBezTo>
                  <a:pt x="1353" y="0"/>
                  <a:pt x="1403" y="8"/>
                  <a:pt x="1463" y="13"/>
                </a:cubicBezTo>
                <a:cubicBezTo>
                  <a:pt x="1469" y="17"/>
                  <a:pt x="1475" y="24"/>
                  <a:pt x="1482" y="26"/>
                </a:cubicBezTo>
                <a:cubicBezTo>
                  <a:pt x="1496" y="31"/>
                  <a:pt x="1514" y="25"/>
                  <a:pt x="1527" y="33"/>
                </a:cubicBezTo>
                <a:cubicBezTo>
                  <a:pt x="1533" y="37"/>
                  <a:pt x="1525" y="46"/>
                  <a:pt x="1521" y="52"/>
                </a:cubicBezTo>
                <a:cubicBezTo>
                  <a:pt x="1505" y="76"/>
                  <a:pt x="1501" y="72"/>
                  <a:pt x="1476" y="78"/>
                </a:cubicBezTo>
                <a:cubicBezTo>
                  <a:pt x="1406" y="113"/>
                  <a:pt x="1350" y="113"/>
                  <a:pt x="1268" y="117"/>
                </a:cubicBezTo>
                <a:cubicBezTo>
                  <a:pt x="1186" y="173"/>
                  <a:pt x="1078" y="146"/>
                  <a:pt x="997" y="208"/>
                </a:cubicBezTo>
                <a:cubicBezTo>
                  <a:pt x="850" y="192"/>
                  <a:pt x="839" y="196"/>
                  <a:pt x="628" y="201"/>
                </a:cubicBezTo>
                <a:cubicBezTo>
                  <a:pt x="617" y="203"/>
                  <a:pt x="579" y="206"/>
                  <a:pt x="563" y="214"/>
                </a:cubicBezTo>
                <a:cubicBezTo>
                  <a:pt x="510" y="240"/>
                  <a:pt x="493" y="319"/>
                  <a:pt x="440" y="344"/>
                </a:cubicBezTo>
                <a:cubicBezTo>
                  <a:pt x="416" y="355"/>
                  <a:pt x="395" y="363"/>
                  <a:pt x="369" y="369"/>
                </a:cubicBezTo>
                <a:cubicBezTo>
                  <a:pt x="362" y="367"/>
                  <a:pt x="355" y="367"/>
                  <a:pt x="349" y="363"/>
                </a:cubicBezTo>
                <a:cubicBezTo>
                  <a:pt x="341" y="358"/>
                  <a:pt x="339" y="345"/>
                  <a:pt x="330" y="344"/>
                </a:cubicBezTo>
                <a:cubicBezTo>
                  <a:pt x="278" y="340"/>
                  <a:pt x="227" y="348"/>
                  <a:pt x="175" y="350"/>
                </a:cubicBezTo>
                <a:cubicBezTo>
                  <a:pt x="168" y="359"/>
                  <a:pt x="163" y="368"/>
                  <a:pt x="155" y="376"/>
                </a:cubicBezTo>
                <a:cubicBezTo>
                  <a:pt x="150" y="381"/>
                  <a:pt x="141" y="383"/>
                  <a:pt x="136" y="389"/>
                </a:cubicBezTo>
                <a:cubicBezTo>
                  <a:pt x="90" y="442"/>
                  <a:pt x="80" y="479"/>
                  <a:pt x="0"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0" name="Freeform 10"/>
          <p:cNvSpPr>
            <a:spLocks/>
          </p:cNvSpPr>
          <p:nvPr/>
        </p:nvSpPr>
        <p:spPr bwMode="auto">
          <a:xfrm>
            <a:off x="3813969" y="4308062"/>
            <a:ext cx="2138362" cy="760413"/>
          </a:xfrm>
          <a:custGeom>
            <a:avLst/>
            <a:gdLst/>
            <a:ahLst/>
            <a:cxnLst>
              <a:cxn ang="0">
                <a:pos x="835" y="19"/>
              </a:cxn>
              <a:cxn ang="0">
                <a:pos x="829" y="51"/>
              </a:cxn>
              <a:cxn ang="0">
                <a:pos x="590" y="19"/>
              </a:cxn>
              <a:cxn ang="0">
                <a:pos x="460" y="0"/>
              </a:cxn>
              <a:cxn ang="0">
                <a:pos x="311" y="25"/>
              </a:cxn>
              <a:cxn ang="0">
                <a:pos x="85" y="32"/>
              </a:cxn>
              <a:cxn ang="0">
                <a:pos x="26" y="58"/>
              </a:cxn>
              <a:cxn ang="0">
                <a:pos x="240" y="123"/>
              </a:cxn>
              <a:cxn ang="0">
                <a:pos x="415" y="148"/>
              </a:cxn>
              <a:cxn ang="0">
                <a:pos x="525" y="168"/>
              </a:cxn>
              <a:cxn ang="0">
                <a:pos x="622" y="207"/>
              </a:cxn>
              <a:cxn ang="0">
                <a:pos x="784" y="220"/>
              </a:cxn>
              <a:cxn ang="0">
                <a:pos x="894" y="330"/>
              </a:cxn>
              <a:cxn ang="0">
                <a:pos x="1062" y="336"/>
              </a:cxn>
              <a:cxn ang="0">
                <a:pos x="1114" y="375"/>
              </a:cxn>
              <a:cxn ang="0">
                <a:pos x="1172" y="414"/>
              </a:cxn>
              <a:cxn ang="0">
                <a:pos x="1263" y="427"/>
              </a:cxn>
              <a:cxn ang="0">
                <a:pos x="1347" y="479"/>
              </a:cxn>
            </a:cxnLst>
            <a:rect l="0" t="0" r="r" b="b"/>
            <a:pathLst>
              <a:path w="1347" h="479">
                <a:moveTo>
                  <a:pt x="835" y="19"/>
                </a:moveTo>
                <a:cubicBezTo>
                  <a:pt x="833" y="30"/>
                  <a:pt x="840" y="49"/>
                  <a:pt x="829" y="51"/>
                </a:cubicBezTo>
                <a:cubicBezTo>
                  <a:pt x="726" y="69"/>
                  <a:pt x="678" y="31"/>
                  <a:pt x="590" y="19"/>
                </a:cubicBezTo>
                <a:cubicBezTo>
                  <a:pt x="546" y="13"/>
                  <a:pt x="503" y="10"/>
                  <a:pt x="460" y="0"/>
                </a:cubicBezTo>
                <a:cubicBezTo>
                  <a:pt x="333" y="21"/>
                  <a:pt x="383" y="12"/>
                  <a:pt x="311" y="25"/>
                </a:cubicBezTo>
                <a:cubicBezTo>
                  <a:pt x="284" y="35"/>
                  <a:pt x="115" y="30"/>
                  <a:pt x="85" y="32"/>
                </a:cubicBezTo>
                <a:cubicBezTo>
                  <a:pt x="63" y="39"/>
                  <a:pt x="47" y="51"/>
                  <a:pt x="26" y="58"/>
                </a:cubicBezTo>
                <a:cubicBezTo>
                  <a:pt x="0" y="140"/>
                  <a:pt x="231" y="123"/>
                  <a:pt x="240" y="123"/>
                </a:cubicBezTo>
                <a:cubicBezTo>
                  <a:pt x="302" y="137"/>
                  <a:pt x="348" y="144"/>
                  <a:pt x="415" y="148"/>
                </a:cubicBezTo>
                <a:cubicBezTo>
                  <a:pt x="452" y="162"/>
                  <a:pt x="484" y="164"/>
                  <a:pt x="525" y="168"/>
                </a:cubicBezTo>
                <a:cubicBezTo>
                  <a:pt x="558" y="178"/>
                  <a:pt x="589" y="195"/>
                  <a:pt x="622" y="207"/>
                </a:cubicBezTo>
                <a:cubicBezTo>
                  <a:pt x="676" y="195"/>
                  <a:pt x="732" y="202"/>
                  <a:pt x="784" y="220"/>
                </a:cubicBezTo>
                <a:cubicBezTo>
                  <a:pt x="822" y="258"/>
                  <a:pt x="825" y="325"/>
                  <a:pt x="894" y="330"/>
                </a:cubicBezTo>
                <a:cubicBezTo>
                  <a:pt x="950" y="334"/>
                  <a:pt x="1006" y="334"/>
                  <a:pt x="1062" y="336"/>
                </a:cubicBezTo>
                <a:cubicBezTo>
                  <a:pt x="1089" y="346"/>
                  <a:pt x="1094" y="358"/>
                  <a:pt x="1114" y="375"/>
                </a:cubicBezTo>
                <a:cubicBezTo>
                  <a:pt x="1132" y="390"/>
                  <a:pt x="1153" y="401"/>
                  <a:pt x="1172" y="414"/>
                </a:cubicBezTo>
                <a:cubicBezTo>
                  <a:pt x="1197" y="431"/>
                  <a:pt x="1233" y="424"/>
                  <a:pt x="1263" y="427"/>
                </a:cubicBezTo>
                <a:cubicBezTo>
                  <a:pt x="1294" y="437"/>
                  <a:pt x="1324" y="456"/>
                  <a:pt x="1347" y="479"/>
                </a:cubicBezTo>
              </a:path>
            </a:pathLst>
          </a:custGeom>
          <a:noFill/>
          <a:ln w="952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1" name="Arc 13"/>
          <p:cNvSpPr>
            <a:spLocks/>
          </p:cNvSpPr>
          <p:nvPr/>
        </p:nvSpPr>
        <p:spPr bwMode="auto">
          <a:xfrm flipV="1">
            <a:off x="1180306" y="2888837"/>
            <a:ext cx="2216150" cy="2117725"/>
          </a:xfrm>
          <a:custGeom>
            <a:avLst/>
            <a:gdLst>
              <a:gd name="G0" fmla="+- 19723 0 0"/>
              <a:gd name="G1" fmla="+- 0 0 0"/>
              <a:gd name="G2" fmla="+- 21600 0 0"/>
              <a:gd name="T0" fmla="*/ 9032 w 19723"/>
              <a:gd name="T1" fmla="*/ 18769 h 18769"/>
              <a:gd name="T2" fmla="*/ 0 w 19723"/>
              <a:gd name="T3" fmla="*/ 8806 h 18769"/>
              <a:gd name="T4" fmla="*/ 19723 w 19723"/>
              <a:gd name="T5" fmla="*/ 0 h 18769"/>
            </a:gdLst>
            <a:ahLst/>
            <a:cxnLst>
              <a:cxn ang="0">
                <a:pos x="T0" y="T1"/>
              </a:cxn>
              <a:cxn ang="0">
                <a:pos x="T2" y="T3"/>
              </a:cxn>
              <a:cxn ang="0">
                <a:pos x="T4" y="T5"/>
              </a:cxn>
            </a:cxnLst>
            <a:rect l="0" t="0" r="r" b="b"/>
            <a:pathLst>
              <a:path w="19723" h="18769" fill="none" extrusionOk="0">
                <a:moveTo>
                  <a:pt x="9032" y="18768"/>
                </a:moveTo>
                <a:cubicBezTo>
                  <a:pt x="5037" y="16493"/>
                  <a:pt x="1873" y="13003"/>
                  <a:pt x="-1" y="8806"/>
                </a:cubicBezTo>
              </a:path>
              <a:path w="19723" h="18769" stroke="0" extrusionOk="0">
                <a:moveTo>
                  <a:pt x="9032" y="18768"/>
                </a:moveTo>
                <a:cubicBezTo>
                  <a:pt x="5037" y="16493"/>
                  <a:pt x="1873" y="13003"/>
                  <a:pt x="-1" y="8806"/>
                </a:cubicBezTo>
                <a:lnTo>
                  <a:pt x="19723"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2" name="Arc 14"/>
          <p:cNvSpPr>
            <a:spLocks/>
          </p:cNvSpPr>
          <p:nvPr/>
        </p:nvSpPr>
        <p:spPr bwMode="auto">
          <a:xfrm flipH="1" flipV="1">
            <a:off x="199231" y="4015962"/>
            <a:ext cx="1295400" cy="1143000"/>
          </a:xfrm>
          <a:custGeom>
            <a:avLst/>
            <a:gdLst>
              <a:gd name="G0" fmla="+- 0 0 0"/>
              <a:gd name="G1" fmla="+- 0 0 0"/>
              <a:gd name="G2" fmla="+- 21600 0 0"/>
              <a:gd name="T0" fmla="*/ 17033 w 17033"/>
              <a:gd name="T1" fmla="*/ 13282 h 21238"/>
              <a:gd name="T2" fmla="*/ 3939 w 17033"/>
              <a:gd name="T3" fmla="*/ 21238 h 21238"/>
              <a:gd name="T4" fmla="*/ 0 w 17033"/>
              <a:gd name="T5" fmla="*/ 0 h 21238"/>
            </a:gdLst>
            <a:ahLst/>
            <a:cxnLst>
              <a:cxn ang="0">
                <a:pos x="T0" y="T1"/>
              </a:cxn>
              <a:cxn ang="0">
                <a:pos x="T2" y="T3"/>
              </a:cxn>
              <a:cxn ang="0">
                <a:pos x="T4" y="T5"/>
              </a:cxn>
            </a:cxnLst>
            <a:rect l="0" t="0" r="r" b="b"/>
            <a:pathLst>
              <a:path w="17033" h="21238" fill="none" extrusionOk="0">
                <a:moveTo>
                  <a:pt x="17033" y="13282"/>
                </a:moveTo>
                <a:cubicBezTo>
                  <a:pt x="13787" y="17445"/>
                  <a:pt x="9129" y="20275"/>
                  <a:pt x="3938" y="21237"/>
                </a:cubicBezTo>
              </a:path>
              <a:path w="17033" h="21238" stroke="0" extrusionOk="0">
                <a:moveTo>
                  <a:pt x="17033" y="13282"/>
                </a:moveTo>
                <a:cubicBezTo>
                  <a:pt x="13787" y="17445"/>
                  <a:pt x="9129" y="20275"/>
                  <a:pt x="3938" y="2123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 name="Arc 15"/>
          <p:cNvSpPr>
            <a:spLocks/>
          </p:cNvSpPr>
          <p:nvPr/>
        </p:nvSpPr>
        <p:spPr bwMode="auto">
          <a:xfrm>
            <a:off x="5380831" y="4033425"/>
            <a:ext cx="1143000" cy="744537"/>
          </a:xfrm>
          <a:custGeom>
            <a:avLst/>
            <a:gdLst>
              <a:gd name="G0" fmla="+- 0 0 0"/>
              <a:gd name="G1" fmla="+- 21129 0 0"/>
              <a:gd name="G2" fmla="+- 21600 0 0"/>
              <a:gd name="T0" fmla="*/ 4487 w 18695"/>
              <a:gd name="T1" fmla="*/ 0 h 21129"/>
              <a:gd name="T2" fmla="*/ 18695 w 18695"/>
              <a:gd name="T3" fmla="*/ 10309 h 21129"/>
              <a:gd name="T4" fmla="*/ 0 w 18695"/>
              <a:gd name="T5" fmla="*/ 21129 h 21129"/>
            </a:gdLst>
            <a:ahLst/>
            <a:cxnLst>
              <a:cxn ang="0">
                <a:pos x="T0" y="T1"/>
              </a:cxn>
              <a:cxn ang="0">
                <a:pos x="T2" y="T3"/>
              </a:cxn>
              <a:cxn ang="0">
                <a:pos x="T4" y="T5"/>
              </a:cxn>
            </a:cxnLst>
            <a:rect l="0" t="0" r="r" b="b"/>
            <a:pathLst>
              <a:path w="18695" h="21129" fill="none" extrusionOk="0">
                <a:moveTo>
                  <a:pt x="4486" y="0"/>
                </a:moveTo>
                <a:cubicBezTo>
                  <a:pt x="10468" y="1270"/>
                  <a:pt x="15631" y="5016"/>
                  <a:pt x="18694" y="10309"/>
                </a:cubicBezTo>
              </a:path>
              <a:path w="18695" h="21129" stroke="0" extrusionOk="0">
                <a:moveTo>
                  <a:pt x="4486" y="0"/>
                </a:moveTo>
                <a:cubicBezTo>
                  <a:pt x="10468" y="1270"/>
                  <a:pt x="15631" y="5016"/>
                  <a:pt x="18694" y="10309"/>
                </a:cubicBezTo>
                <a:lnTo>
                  <a:pt x="0" y="21129"/>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4" name="Arc 17"/>
          <p:cNvSpPr>
            <a:spLocks/>
          </p:cNvSpPr>
          <p:nvPr/>
        </p:nvSpPr>
        <p:spPr bwMode="auto">
          <a:xfrm flipV="1">
            <a:off x="3398044" y="2914237"/>
            <a:ext cx="2235200" cy="2074863"/>
          </a:xfrm>
          <a:custGeom>
            <a:avLst/>
            <a:gdLst>
              <a:gd name="G0" fmla="+- 0 0 0"/>
              <a:gd name="G1" fmla="+- 0 0 0"/>
              <a:gd name="G2" fmla="+- 21600 0 0"/>
              <a:gd name="T0" fmla="*/ 19887 w 19887"/>
              <a:gd name="T1" fmla="*/ 8429 h 18393"/>
              <a:gd name="T2" fmla="*/ 11326 w 19887"/>
              <a:gd name="T3" fmla="*/ 18393 h 18393"/>
              <a:gd name="T4" fmla="*/ 0 w 19887"/>
              <a:gd name="T5" fmla="*/ 0 h 18393"/>
            </a:gdLst>
            <a:ahLst/>
            <a:cxnLst>
              <a:cxn ang="0">
                <a:pos x="T0" y="T1"/>
              </a:cxn>
              <a:cxn ang="0">
                <a:pos x="T2" y="T3"/>
              </a:cxn>
              <a:cxn ang="0">
                <a:pos x="T4" y="T5"/>
              </a:cxn>
            </a:cxnLst>
            <a:rect l="0" t="0" r="r" b="b"/>
            <a:pathLst>
              <a:path w="19887" h="18393" fill="none" extrusionOk="0">
                <a:moveTo>
                  <a:pt x="19887" y="8429"/>
                </a:moveTo>
                <a:cubicBezTo>
                  <a:pt x="18137" y="12558"/>
                  <a:pt x="15144" y="16040"/>
                  <a:pt x="11325" y="18392"/>
                </a:cubicBezTo>
              </a:path>
              <a:path w="19887" h="18393" stroke="0" extrusionOk="0">
                <a:moveTo>
                  <a:pt x="19887" y="8429"/>
                </a:moveTo>
                <a:cubicBezTo>
                  <a:pt x="18137" y="12558"/>
                  <a:pt x="15144" y="16040"/>
                  <a:pt x="11325" y="18392"/>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5" name="Line 18"/>
          <p:cNvSpPr>
            <a:spLocks noChangeShapeType="1"/>
          </p:cNvSpPr>
          <p:nvPr/>
        </p:nvSpPr>
        <p:spPr bwMode="auto">
          <a:xfrm>
            <a:off x="2180431" y="2872962"/>
            <a:ext cx="0" cy="22860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6" name="Line 19"/>
          <p:cNvSpPr>
            <a:spLocks noChangeShapeType="1"/>
          </p:cNvSpPr>
          <p:nvPr/>
        </p:nvSpPr>
        <p:spPr bwMode="auto">
          <a:xfrm>
            <a:off x="4695031" y="2949162"/>
            <a:ext cx="0" cy="22860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7" name="Arc 21"/>
          <p:cNvSpPr>
            <a:spLocks/>
          </p:cNvSpPr>
          <p:nvPr/>
        </p:nvSpPr>
        <p:spPr bwMode="auto">
          <a:xfrm flipV="1">
            <a:off x="3398044" y="3017425"/>
            <a:ext cx="2146300" cy="2141537"/>
          </a:xfrm>
          <a:custGeom>
            <a:avLst/>
            <a:gdLst>
              <a:gd name="G0" fmla="+- 0 0 0"/>
              <a:gd name="G1" fmla="+- 0 0 0"/>
              <a:gd name="G2" fmla="+- 21600 0 0"/>
              <a:gd name="T0" fmla="*/ 19814 w 19814"/>
              <a:gd name="T1" fmla="*/ 8600 h 18988"/>
              <a:gd name="T2" fmla="*/ 10297 w 19814"/>
              <a:gd name="T3" fmla="*/ 18988 h 18988"/>
              <a:gd name="T4" fmla="*/ 0 w 19814"/>
              <a:gd name="T5" fmla="*/ 0 h 18988"/>
            </a:gdLst>
            <a:ahLst/>
            <a:cxnLst>
              <a:cxn ang="0">
                <a:pos x="T0" y="T1"/>
              </a:cxn>
              <a:cxn ang="0">
                <a:pos x="T2" y="T3"/>
              </a:cxn>
              <a:cxn ang="0">
                <a:pos x="T4" y="T5"/>
              </a:cxn>
            </a:cxnLst>
            <a:rect l="0" t="0" r="r" b="b"/>
            <a:pathLst>
              <a:path w="19814" h="18988" fill="none" extrusionOk="0">
                <a:moveTo>
                  <a:pt x="19814" y="8600"/>
                </a:moveTo>
                <a:cubicBezTo>
                  <a:pt x="17891" y="13028"/>
                  <a:pt x="14541" y="16686"/>
                  <a:pt x="10296" y="18987"/>
                </a:cubicBezTo>
              </a:path>
              <a:path w="19814" h="18988" stroke="0" extrusionOk="0">
                <a:moveTo>
                  <a:pt x="19814" y="8600"/>
                </a:moveTo>
                <a:cubicBezTo>
                  <a:pt x="17891" y="13028"/>
                  <a:pt x="14541" y="16686"/>
                  <a:pt x="10296" y="18987"/>
                </a:cubicBezTo>
                <a:lnTo>
                  <a:pt x="0" y="0"/>
                </a:lnTo>
                <a:close/>
              </a:path>
            </a:pathLst>
          </a:custGeom>
          <a:noFill/>
          <a:ln w="28575">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8" name="Line 22"/>
          <p:cNvSpPr>
            <a:spLocks noChangeShapeType="1"/>
          </p:cNvSpPr>
          <p:nvPr/>
        </p:nvSpPr>
        <p:spPr bwMode="auto">
          <a:xfrm>
            <a:off x="2332831" y="3025362"/>
            <a:ext cx="2209800" cy="0"/>
          </a:xfrm>
          <a:prstGeom prst="line">
            <a:avLst/>
          </a:prstGeom>
          <a:noFill/>
          <a:ln w="28575">
            <a:solidFill>
              <a:srgbClr val="000000"/>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sp>
        <p:nvSpPr>
          <p:cNvPr id="19" name="Arc 23"/>
          <p:cNvSpPr>
            <a:spLocks/>
          </p:cNvSpPr>
          <p:nvPr/>
        </p:nvSpPr>
        <p:spPr bwMode="auto">
          <a:xfrm flipV="1">
            <a:off x="1237456" y="2336327"/>
            <a:ext cx="4398963" cy="2436812"/>
          </a:xfrm>
          <a:custGeom>
            <a:avLst/>
            <a:gdLst>
              <a:gd name="G0" fmla="+- 18818 0 0"/>
              <a:gd name="G1" fmla="+- 0 0 0"/>
              <a:gd name="G2" fmla="+- 21600 0 0"/>
              <a:gd name="T0" fmla="*/ 37993 w 37993"/>
              <a:gd name="T1" fmla="*/ 9944 h 21600"/>
              <a:gd name="T2" fmla="*/ 0 w 37993"/>
              <a:gd name="T3" fmla="*/ 10604 h 21600"/>
              <a:gd name="T4" fmla="*/ 18818 w 37993"/>
              <a:gd name="T5" fmla="*/ 0 h 21600"/>
            </a:gdLst>
            <a:ahLst/>
            <a:cxnLst>
              <a:cxn ang="0">
                <a:pos x="T0" y="T1"/>
              </a:cxn>
              <a:cxn ang="0">
                <a:pos x="T2" y="T3"/>
              </a:cxn>
              <a:cxn ang="0">
                <a:pos x="T4" y="T5"/>
              </a:cxn>
            </a:cxnLst>
            <a:rect l="0" t="0" r="r" b="b"/>
            <a:pathLst>
              <a:path w="37993" h="21600" fill="none" extrusionOk="0">
                <a:moveTo>
                  <a:pt x="37992" y="9943"/>
                </a:moveTo>
                <a:cubicBezTo>
                  <a:pt x="34279" y="17105"/>
                  <a:pt x="26884" y="21599"/>
                  <a:pt x="18818" y="21600"/>
                </a:cubicBezTo>
                <a:cubicBezTo>
                  <a:pt x="11020" y="21600"/>
                  <a:pt x="3828" y="17397"/>
                  <a:pt x="0" y="10603"/>
                </a:cubicBezTo>
              </a:path>
              <a:path w="37993" h="21600" stroke="0" extrusionOk="0">
                <a:moveTo>
                  <a:pt x="37992" y="9943"/>
                </a:moveTo>
                <a:cubicBezTo>
                  <a:pt x="34279" y="17105"/>
                  <a:pt x="26884" y="21599"/>
                  <a:pt x="18818" y="21600"/>
                </a:cubicBezTo>
                <a:cubicBezTo>
                  <a:pt x="11020" y="21600"/>
                  <a:pt x="3828" y="17397"/>
                  <a:pt x="0" y="10603"/>
                </a:cubicBezTo>
                <a:lnTo>
                  <a:pt x="18818" y="0"/>
                </a:lnTo>
                <a:close/>
              </a:path>
            </a:pathLst>
          </a:custGeom>
          <a:noFill/>
          <a:ln w="38100">
            <a:solidFill>
              <a:srgbClr val="3366FF"/>
            </a:solid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0" name="Text Box 16"/>
          <p:cNvSpPr txBox="1">
            <a:spLocks noChangeArrowheads="1"/>
          </p:cNvSpPr>
          <p:nvPr/>
        </p:nvSpPr>
        <p:spPr bwMode="auto">
          <a:xfrm>
            <a:off x="195326" y="5516276"/>
            <a:ext cx="8382000" cy="830263"/>
          </a:xfrm>
          <a:prstGeom prst="rect">
            <a:avLst/>
          </a:prstGeom>
          <a:noFill/>
          <a:ln w="9525">
            <a:noFill/>
            <a:miter lim="800000"/>
            <a:headEnd/>
            <a:tailEnd/>
          </a:ln>
          <a:extLst/>
        </p:spPr>
        <p:txBody>
          <a:bodyPr>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1"/>
                </a:solidFill>
                <a:latin typeface="Times New Roman" charset="0"/>
                <a:ea typeface="ＭＳ Ｐゴシック" charset="0"/>
              </a:defRPr>
            </a:lvl9pPr>
          </a:lstStyle>
          <a:p>
            <a:pPr algn="ctr">
              <a:spcBef>
                <a:spcPct val="50000"/>
              </a:spcBef>
              <a:defRPr/>
            </a:pPr>
            <a:r>
              <a:rPr lang="en-US" sz="2400" b="0" dirty="0" smtClean="0">
                <a:solidFill>
                  <a:srgbClr val="000000"/>
                </a:solidFill>
                <a:latin typeface="+mn-lt"/>
              </a:rPr>
              <a:t>Third, a bandage contact lens is placed on the eye to reduce post-operative pain.</a:t>
            </a:r>
          </a:p>
        </p:txBody>
      </p:sp>
      <p:sp>
        <p:nvSpPr>
          <p:cNvPr id="21" name="Oval 11"/>
          <p:cNvSpPr>
            <a:spLocks noChangeArrowheads="1"/>
          </p:cNvSpPr>
          <p:nvPr/>
        </p:nvSpPr>
        <p:spPr bwMode="auto">
          <a:xfrm>
            <a:off x="6400800" y="2362200"/>
            <a:ext cx="2209800" cy="2057400"/>
          </a:xfrm>
          <a:prstGeom prst="ellipse">
            <a:avLst/>
          </a:prstGeom>
          <a:noFill/>
          <a:ln w="2857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ea typeface="+mn-ea"/>
            </a:endParaRPr>
          </a:p>
        </p:txBody>
      </p:sp>
      <p:sp>
        <p:nvSpPr>
          <p:cNvPr id="22" name="Oval 21"/>
          <p:cNvSpPr>
            <a:spLocks noChangeArrowheads="1"/>
          </p:cNvSpPr>
          <p:nvPr/>
        </p:nvSpPr>
        <p:spPr bwMode="auto">
          <a:xfrm>
            <a:off x="6858000" y="2819400"/>
            <a:ext cx="1295400" cy="1143000"/>
          </a:xfrm>
          <a:prstGeom prst="ellipse">
            <a:avLst/>
          </a:prstGeom>
          <a:solidFill>
            <a:schemeClr val="bg1">
              <a:lumMod val="75000"/>
              <a:alpha val="50000"/>
            </a:schemeClr>
          </a:solidFill>
          <a:ln w="9525">
            <a:solidFill>
              <a:srgbClr val="000000"/>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ea typeface="+mn-ea"/>
            </a:endParaRPr>
          </a:p>
        </p:txBody>
      </p:sp>
      <p:sp>
        <p:nvSpPr>
          <p:cNvPr id="23" name="Oval 22"/>
          <p:cNvSpPr>
            <a:spLocks noChangeArrowheads="1"/>
          </p:cNvSpPr>
          <p:nvPr/>
        </p:nvSpPr>
        <p:spPr bwMode="auto">
          <a:xfrm>
            <a:off x="6705600" y="2667000"/>
            <a:ext cx="1600200" cy="1447800"/>
          </a:xfrm>
          <a:prstGeom prst="ellipse">
            <a:avLst/>
          </a:prstGeom>
          <a:solidFill>
            <a:srgbClr val="3366FF">
              <a:alpha val="42000"/>
            </a:srgbClr>
          </a:solidFill>
          <a:ln w="9525">
            <a:solidFill>
              <a:srgbClr val="3366FF"/>
            </a:solidFill>
            <a:round/>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ea typeface="+mn-ea"/>
            </a:endParaRPr>
          </a:p>
        </p:txBody>
      </p:sp>
      <p:pic>
        <p:nvPicPr>
          <p:cNvPr id="2"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5326" y="5981287"/>
            <a:ext cx="609600" cy="609600"/>
          </a:xfrm>
          <a:prstGeom prst="rect">
            <a:avLst/>
          </a:prstGeom>
        </p:spPr>
      </p:pic>
    </p:spTree>
    <p:extLst>
      <p:ext uri="{BB962C8B-B14F-4D97-AF65-F5344CB8AC3E}">
        <p14:creationId xmlns:p14="http://schemas.microsoft.com/office/powerpoint/2010/main" val="153346251"/>
      </p:ext>
    </p:extLst>
  </p:cSld>
  <p:clrMapOvr>
    <a:masterClrMapping/>
  </p:clrMapOvr>
  <mc:AlternateContent xmlns:mc="http://schemas.openxmlformats.org/markup-compatibility/2006" xmlns:p14="http://schemas.microsoft.com/office/powerpoint/2010/main">
    <mc:Choice Requires="p14">
      <p:transition spd="slow" p14:dur="1500" advTm="13000">
        <p:random/>
      </p:transition>
    </mc:Choice>
    <mc:Fallback xmlns="">
      <p:transition spd="slow"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0" fill="hold"/>
                                        <p:tgtEl>
                                          <p:spTgt spid="2"/>
                                        </p:tgtEl>
                                      </p:cBhvr>
                                    </p:cmd>
                                  </p:childTnLst>
                                </p:cTn>
                              </p:par>
                              <p:par>
                                <p:cTn id="7" presetID="2" presetClass="entr" presetSubtype="4" fill="hold" grpId="0" nodeType="withEffect">
                                  <p:stCondLst>
                                    <p:cond delay="700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500" fill="hold"/>
                                        <p:tgtEl>
                                          <p:spTgt spid="19"/>
                                        </p:tgtEl>
                                        <p:attrNameLst>
                                          <p:attrName>ppt_x</p:attrName>
                                        </p:attrNameLst>
                                      </p:cBhvr>
                                      <p:tavLst>
                                        <p:tav tm="0">
                                          <p:val>
                                            <p:strVal val="#ppt_x"/>
                                          </p:val>
                                        </p:tav>
                                        <p:tav tm="100000">
                                          <p:val>
                                            <p:strVal val="#ppt_x"/>
                                          </p:val>
                                        </p:tav>
                                      </p:tavLst>
                                    </p:anim>
                                    <p:anim calcmode="lin" valueType="num">
                                      <p:cBhvr additive="base">
                                        <p:cTn id="10" dur="500" fill="hold"/>
                                        <p:tgtEl>
                                          <p:spTgt spid="19"/>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700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cc9ab32-4642-48a0-a6f4-beb3dce7675c">Surgical Care</Category>
    <Project xmlns="2cc9ab32-4642-48a0-a6f4-beb3dce7675c">PI Projects - Surgical Care</Project>
    <_dlc_DocId xmlns="9ce98c7f-ce6c-4fb8-8c02-f022894878ca">QWWVD5WAYA3Z-201-46</_dlc_DocId>
    <_dlc_DocIdUrl xmlns="9ce98c7f-ce6c-4fb8-8c02-f022894878ca">
      <Url>https://team.amed.ds.army.mil/sites/idc/pi/_layouts/DocIdRedir.aspx?ID=QWWVD5WAYA3Z-201-46</Url>
      <Description>QWWVD5WAYA3Z-201-46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0BB93E976182D4FBEBAEA7E56C9283A" ma:contentTypeVersion="2" ma:contentTypeDescription="Create a new document." ma:contentTypeScope="" ma:versionID="168af79c9417d43f195c214a2c63aa7f">
  <xsd:schema xmlns:xsd="http://www.w3.org/2001/XMLSchema" xmlns:xs="http://www.w3.org/2001/XMLSchema" xmlns:p="http://schemas.microsoft.com/office/2006/metadata/properties" xmlns:ns2="9ce98c7f-ce6c-4fb8-8c02-f022894878ca" xmlns:ns3="2cc9ab32-4642-48a0-a6f4-beb3dce7675c" targetNamespace="http://schemas.microsoft.com/office/2006/metadata/properties" ma:root="true" ma:fieldsID="d74db6414f170f97302ef296e7781297" ns2:_="" ns3:_="">
    <xsd:import namespace="9ce98c7f-ce6c-4fb8-8c02-f022894878ca"/>
    <xsd:import namespace="2cc9ab32-4642-48a0-a6f4-beb3dce7675c"/>
    <xsd:element name="properties">
      <xsd:complexType>
        <xsd:sequence>
          <xsd:element name="documentManagement">
            <xsd:complexType>
              <xsd:all>
                <xsd:element ref="ns2:_dlc_DocId" minOccurs="0"/>
                <xsd:element ref="ns2:_dlc_DocIdUrl" minOccurs="0"/>
                <xsd:element ref="ns2:_dlc_DocIdPersistId" minOccurs="0"/>
                <xsd:element ref="ns3:Project"/>
                <xsd:element ref="ns3: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98c7f-ce6c-4fb8-8c02-f022894878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c9ab32-4642-48a0-a6f4-beb3dce7675c" elementFormDefault="qualified">
    <xsd:import namespace="http://schemas.microsoft.com/office/2006/documentManagement/types"/>
    <xsd:import namespace="http://schemas.microsoft.com/office/infopath/2007/PartnerControls"/>
    <xsd:element name="Project" ma:index="11" ma:displayName="Project" ma:format="Dropdown" ma:internalName="Project">
      <xsd:simpleType>
        <xsd:restriction base="dms:Choice">
          <xsd:enumeration value="PI Projects - Behavioral Health"/>
          <xsd:enumeration value="PI Projects - Maternal Child Care"/>
          <xsd:enumeration value="PI Projects - Surgical Care"/>
          <xsd:enumeration value="PI Projects - Inpatient Care Line"/>
          <xsd:enumeration value="PI Projects - Ambulatory Care Line"/>
          <xsd:enumeration value="PI Projects - Lean Six Sigma"/>
          <xsd:enumeration value="PI Projects - Nursing"/>
        </xsd:restriction>
      </xsd:simpleType>
    </xsd:element>
    <xsd:element name="Category" ma:index="12" ma:displayName="Category" ma:format="Dropdown" ma:internalName="Category">
      <xsd:simpleType>
        <xsd:restriction base="dms:Choice">
          <xsd:enumeration value="Behavioral Health Care"/>
          <xsd:enumeration value="Maternal Child Care"/>
          <xsd:enumeration value="Surgical Care"/>
          <xsd:enumeration value="Inpatient Care Line"/>
          <xsd:enumeration value="Ambulatory Care Line"/>
          <xsd:enumeration value="Black Belt - ED Admission"/>
          <xsd:enumeration value="Green Belt - Cardiac Observation"/>
          <xsd:enumeration value="Gren Belt - Pediatric Observation"/>
          <xsd:enumeration value="Category1"/>
          <xsd:enumeration value="Category2"/>
          <xsd:enumeration value="Nur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074009-99B4-4D97-8524-09E8C3FE40E9}">
  <ds:schemaRefs>
    <ds:schemaRef ds:uri="http://schemas.microsoft.com/sharepoint/events"/>
  </ds:schemaRefs>
</ds:datastoreItem>
</file>

<file path=customXml/itemProps2.xml><?xml version="1.0" encoding="utf-8"?>
<ds:datastoreItem xmlns:ds="http://schemas.openxmlformats.org/officeDocument/2006/customXml" ds:itemID="{7F8E5C03-2A07-4FAA-BE0A-E8940F667FDA}">
  <ds:schemaRefs>
    <ds:schemaRef ds:uri="http://schemas.microsoft.com/sharepoint/v3/contenttype/forms"/>
  </ds:schemaRefs>
</ds:datastoreItem>
</file>

<file path=customXml/itemProps3.xml><?xml version="1.0" encoding="utf-8"?>
<ds:datastoreItem xmlns:ds="http://schemas.openxmlformats.org/officeDocument/2006/customXml" ds:itemID="{B32F6753-D3A2-4C4F-9E9F-0B16FB9BD19B}">
  <ds:schemaRefs>
    <ds:schemaRef ds:uri="http://schemas.microsoft.com/office/2006/documentManagement/types"/>
    <ds:schemaRef ds:uri="http://purl.org/dc/terms/"/>
    <ds:schemaRef ds:uri="http://schemas.openxmlformats.org/package/2006/metadata/core-properties"/>
    <ds:schemaRef ds:uri="http://purl.org/dc/dcmitype/"/>
    <ds:schemaRef ds:uri="2cc9ab32-4642-48a0-a6f4-beb3dce7675c"/>
    <ds:schemaRef ds:uri="http://purl.org/dc/elements/1.1/"/>
    <ds:schemaRef ds:uri="http://schemas.microsoft.com/office/2006/metadata/properties"/>
    <ds:schemaRef ds:uri="9ce98c7f-ce6c-4fb8-8c02-f022894878ca"/>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3A1E5EF3-70CF-41A4-AFD7-23CAF899F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98c7f-ce6c-4fb8-8c02-f022894878ca"/>
    <ds:schemaRef ds:uri="2cc9ab32-4642-48a0-a6f4-beb3dce76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11503</TotalTime>
  <Words>1224</Words>
  <Application>Microsoft Office PowerPoint</Application>
  <PresentationFormat>On-screen Show (4:3)</PresentationFormat>
  <Paragraphs>154</Paragraphs>
  <Slides>32</Slides>
  <Notes>2</Notes>
  <HiddenSlides>0</HiddenSlides>
  <MMClips>30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Goudy Old Style</vt:lpstr>
      <vt:lpstr>Monotype Sorts</vt:lpstr>
      <vt:lpstr>Times New Roman</vt:lpstr>
      <vt:lpstr>Office Theme</vt:lpstr>
      <vt:lpstr>Warfighter Refractive Eye Surgery Program Pre-Operative Brief</vt:lpstr>
      <vt:lpstr>PowerPoint Presentation</vt:lpstr>
      <vt:lpstr>Spectacles have limitations</vt:lpstr>
      <vt:lpstr>PowerPoint Presentation</vt:lpstr>
      <vt:lpstr>PowerPoint Presentation</vt:lpstr>
      <vt:lpstr>The Cornea</vt:lpstr>
      <vt:lpstr>PRK</vt:lpstr>
      <vt:lpstr>PRK</vt:lpstr>
      <vt:lpstr>PowerPoint Presentation</vt:lpstr>
      <vt:lpstr>PowerPoint Presentation</vt:lpstr>
      <vt:lpstr>LASIK</vt:lpstr>
      <vt:lpstr>LASIK Flap Creation</vt:lpstr>
      <vt:lpstr>LASIK Flap Lift</vt:lpstr>
      <vt:lpstr>LASIK</vt:lpstr>
      <vt:lpstr>LASIK</vt:lpstr>
      <vt:lpstr>Who makes a good candidate?</vt:lpstr>
      <vt:lpstr>How will I see after surgery?</vt:lpstr>
      <vt:lpstr>What are the risks?</vt:lpstr>
      <vt:lpstr>Post Laser Refractive Surgery</vt:lpstr>
      <vt:lpstr>Post-op Visual Aberrations</vt:lpstr>
      <vt:lpstr>Post-op Visual Aberrations</vt:lpstr>
      <vt:lpstr>Post-op Regression</vt:lpstr>
      <vt:lpstr>Post-op Ectasia</vt:lpstr>
      <vt:lpstr>Post-op Pain and Infection</vt:lpstr>
      <vt:lpstr>Limitations of Refractive Surgery</vt:lpstr>
      <vt:lpstr>Limits: Eye Protection </vt:lpstr>
      <vt:lpstr>Limits: Expectations</vt:lpstr>
      <vt:lpstr>Military Criteria</vt:lpstr>
      <vt:lpstr>Follow-up Appointments</vt:lpstr>
      <vt:lpstr>Specific PRK Pro / Con</vt:lpstr>
      <vt:lpstr>Specific LASIK Pro / Con</vt:lpstr>
      <vt:lpstr>Questions</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Kathleen.G.Spangler</dc:creator>
  <cp:lastModifiedBy>FLEMING.HUGH.S.CIV.1155180028</cp:lastModifiedBy>
  <cp:revision>169</cp:revision>
  <dcterms:created xsi:type="dcterms:W3CDTF">2011-01-04T17:05:06Z</dcterms:created>
  <dcterms:modified xsi:type="dcterms:W3CDTF">2021-03-18T20:52:36Z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0x01010070BB93E976182D4FBEBAEA7E56C9283A</vt:lpwstr>
  </property>
  <property fmtid="{D5CDD505-2E9C-101B-9397-08002B2CF9AE}" pid="3" name="_dlc_DocIdItemGuid">
    <vt:lpwstr>70753242-efc4-45d5-a3c5-6bdb9476631f</vt:lpwstr>
  </property>
</Properties>
</file>